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77" r:id="rId7"/>
    <p:sldId id="278" r:id="rId8"/>
    <p:sldId id="279" r:id="rId9"/>
    <p:sldId id="280" r:id="rId10"/>
    <p:sldId id="267" r:id="rId11"/>
    <p:sldId id="268" r:id="rId12"/>
    <p:sldId id="263" r:id="rId13"/>
    <p:sldId id="265" r:id="rId14"/>
    <p:sldId id="281" r:id="rId15"/>
    <p:sldId id="282" r:id="rId16"/>
    <p:sldId id="289" r:id="rId17"/>
    <p:sldId id="290" r:id="rId18"/>
    <p:sldId id="291" r:id="rId19"/>
    <p:sldId id="292" r:id="rId20"/>
    <p:sldId id="283" r:id="rId21"/>
    <p:sldId id="284" r:id="rId22"/>
    <p:sldId id="285" r:id="rId23"/>
    <p:sldId id="286" r:id="rId24"/>
    <p:sldId id="287" r:id="rId25"/>
    <p:sldId id="288" r:id="rId26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tags" Target="tags/tag1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AE95B-B25C-4531-BE78-A6116CBF47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722F1-3ADA-4911-9CD4-F8BA668D630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4920" y="92147"/>
            <a:ext cx="11667461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肖像，半身画像；详细的描述，描绘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乡村风景画；风景，景色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vi&amp;vt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闲逛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漫步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走失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走神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蜿蜒曲折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展览馆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画廊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长廊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走廊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楼上旁听席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十年，十年期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主要地，一般地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池塘，水池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画布，油画；帆布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街区，城区；邻近的地方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vt&amp;vi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突然想到；撞，碰；打；突击；罢工；划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火柴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罢工；袭击；击，打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环境，背景；情节背景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想法相投的，志趣相投的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解放，摆脱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2517" y="153243"/>
            <a:ext cx="11266966" cy="7020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1.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v.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突然想起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击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打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罢工</a:t>
            </a:r>
            <a:r>
              <a:rPr lang="zh-CN" altLang="zh-CN" sz="2800" kern="100" dirty="0">
                <a:effectLst/>
                <a:latin typeface="宋体" panose="02010600030101010101" pitchFamily="2" charset="-122"/>
                <a:ea typeface="Times New Roman Regular"/>
                <a:cs typeface="Courier New" panose="02070309020205020404" pitchFamily="49" charset="0"/>
              </a:rPr>
              <a:t>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(struck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过去式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struck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过去分词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);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stri</a:t>
            </a:r>
            <a:r>
              <a:rPr lang="en-US" altLang="zh-CN" sz="2800" b="1" kern="100" dirty="0">
                <a:effectLst/>
                <a:highlight>
                  <a:srgbClr val="FFFF00"/>
                </a:highlight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c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ken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受到袭击的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受灾的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striking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 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显著的</a:t>
            </a: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2.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liberate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800" kern="100" dirty="0" err="1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vt.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解放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释放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lib</a:t>
            </a:r>
            <a:r>
              <a:rPr lang="en-US" altLang="zh-CN" sz="2800" b="1" kern="100" dirty="0">
                <a:effectLst/>
                <a:highlight>
                  <a:srgbClr val="FFFF00"/>
                </a:highlight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erty</a:t>
            </a:r>
            <a:r>
              <a:rPr lang="en-US" altLang="zh-CN" sz="2800" kern="100" dirty="0">
                <a:effectLst/>
                <a:highlight>
                  <a:srgbClr val="FFFF00"/>
                </a:highlight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自由</a:t>
            </a: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3.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opposite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相反的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对面的；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oppose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800" kern="100" dirty="0" err="1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vt.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反对，对抗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opposition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反对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opponent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对手</a:t>
            </a: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4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.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employment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使用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就业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unemployment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失业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失业率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失业人数；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employer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雇主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老板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employee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雇员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受雇者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unemployed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失业的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未就业的</a:t>
            </a:r>
            <a:endParaRPr lang="en-US" altLang="zh-CN" sz="2800" kern="100" dirty="0">
              <a:effectLst/>
              <a:latin typeface="Times New Roman Regular"/>
              <a:ea typeface="宋体" panose="02010600030101010101" pitchFamily="2" charset="-122"/>
              <a:cs typeface="Times New Roman Regular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5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unrealistic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不切实际的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不实在的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realistically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adv.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逼真地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实际地；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real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真的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真正的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reality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真实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现实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realize </a:t>
            </a:r>
            <a:r>
              <a:rPr lang="en-US" altLang="zh-CN" sz="2800" kern="100" dirty="0" err="1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vt.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实现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意识到</a:t>
            </a: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6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essen</a:t>
            </a:r>
            <a:r>
              <a:rPr lang="en-US" altLang="zh-CN" sz="2800" b="1" kern="100" dirty="0">
                <a:effectLst/>
                <a:highlight>
                  <a:srgbClr val="FFFF00"/>
                </a:highlight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t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ial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基本的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必不可少的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本质的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精华的</a:t>
            </a: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7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vividly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adv.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生动地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vividness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鲜艳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生动</a:t>
            </a: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25000"/>
              </a:lnSpc>
            </a:pP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554" y="0"/>
            <a:ext cx="11435316" cy="1490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shady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adj.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成荫的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阴暗的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25000"/>
              </a:lnSpc>
            </a:pP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architect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建筑学家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architectu</a:t>
            </a:r>
            <a:r>
              <a:rPr lang="en-US" altLang="zh-CN" sz="2800" b="1" kern="100" dirty="0">
                <a:latin typeface="Times New Roman Bold" panose="020208030705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adj.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建筑学的</a:t>
            </a:r>
            <a:endParaRPr lang="en-US" altLang="zh-CN" sz="2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4906" y="217774"/>
            <a:ext cx="11698637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 n. 布置；安排；约定；排列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道路、河流等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蜿蜒的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楼梯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螺旋状的	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__________(p) →__________(pp)</a:t>
            </a:r>
            <a:endParaRPr lang="zh-CN" altLang="en-US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显然，可见</a:t>
            </a:r>
            <a:endParaRPr lang="zh-CN" altLang="en-US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雄心勃勃地，劲头十足地；热切地→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野心，雄心，壮志；追求的目标，夙愿</a:t>
            </a:r>
            <a:endParaRPr lang="zh-CN" altLang="en-US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非常，极其</a:t>
            </a:r>
            <a:endParaRPr lang="zh-CN" altLang="en-US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理解力，领悟能力；理解练习 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sz="2400" i="1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24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理解，领悟</a:t>
            </a:r>
            <a:endParaRPr lang="zh-CN" altLang="en-US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批评的，批判性的；关键的；危急的→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批评性地；危急地→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批评→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sz="2400" i="1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24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&amp;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批评，批判，挑剔，指责；评价</a:t>
            </a:r>
            <a:endParaRPr lang="en-US" altLang="zh-CN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sz="2400" i="1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24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&amp;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检查；视察→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检查员，视察员 </a:t>
            </a:r>
            <a:endParaRPr lang="zh-CN" altLang="en-US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揭露；面临，遭受；报道</a:t>
            </a:r>
            <a:endParaRPr lang="zh-CN" altLang="en-US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政治，政治事务；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个人的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政治观点，政见→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政治上→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政治家，从政者；投机钻营者</a:t>
            </a:r>
            <a:endParaRPr lang="zh-CN" altLang="en-US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400" i="1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24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&amp;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展览，展出；表现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展览品</a:t>
            </a:r>
            <a:endParaRPr lang="zh-CN" altLang="en-US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历史；历史学→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历史上地；从历史观点上说→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en-US" altLang="zh-CN" sz="2400" i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历史学家，史学工作者</a:t>
            </a:r>
            <a:endParaRPr lang="zh-CN" altLang="en-US" sz="24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sz="1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6075" y="547140"/>
            <a:ext cx="11925925" cy="3250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200025" algn="just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1. arrange; 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arrangement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	2. wind; 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winding; wound; wound</a:t>
            </a:r>
            <a:endParaRPr lang="en-US" altLang="zh-CN" sz="2400" kern="100" dirty="0"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marL="0" marR="0" indent="200025" algn="just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3. apparent; 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apparently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	4. ambitious; 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ambitiously; ambition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endParaRPr lang="en-US" altLang="zh-CN" sz="2400" kern="100" dirty="0"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marL="0" marR="0" indent="200025" algn="just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5. enormous; 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enormously</a:t>
            </a:r>
            <a:r>
              <a:rPr lang="en-US" altLang="zh-CN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	6.comprehensive;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comprehension;comprehend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endParaRPr lang="en-US" altLang="zh-CN" sz="2400" kern="100" dirty="0"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marL="0" marR="0" indent="200025" algn="just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7. critic; 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critical; critically; criticism; criticize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	8. inspection; 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inspect; inspector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endParaRPr lang="en-US" altLang="zh-CN" sz="2400" kern="100" dirty="0"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marL="0" marR="0" indent="200025" algn="just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9. expose; 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exposure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	10. political; 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politics; politically; politician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endParaRPr lang="en-US" altLang="zh-CN" sz="2400" kern="100" dirty="0"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marL="0" marR="0" indent="200025" algn="just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11. exhibition; 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exhibit</a:t>
            </a:r>
            <a:r>
              <a:rPr lang="en-US" altLang="zh-CN" sz="24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4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	12. historic; 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history; historically; historian</a:t>
            </a:r>
            <a:endParaRPr lang="en-US" altLang="zh-CN" sz="2400" kern="100" dirty="0"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00" y="134679"/>
            <a:ext cx="11164186" cy="8624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在街上游荡 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我的脑子开始走神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My mind began to _____.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道路蜿蜒曲折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The road _______ along through the hill.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在最后的三十年里 </a:t>
            </a:r>
            <a:endParaRPr lang="zh-CN" altLang="en-US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我突然想到解决办法 </a:t>
            </a:r>
            <a:endParaRPr lang="zh-CN" altLang="en-US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触动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给留下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印象 </a:t>
            </a:r>
            <a:endParaRPr lang="zh-CN" altLang="en-US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他的评论让我觉得很奇怪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His comment ____  _____   ______</a:t>
            </a:r>
            <a:r>
              <a:rPr lang="en-US" altLang="zh-CN" sz="2800" u="sng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strange.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ship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u="sng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strikes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rock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中文意思 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When workers strike, they go on </a:t>
            </a:r>
            <a:r>
              <a:rPr lang="en-US" altLang="zh-CN" sz="2800" u="sng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strike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中文意思 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The church clock began to </a:t>
            </a:r>
            <a:r>
              <a:rPr lang="en-US" altLang="zh-CN" sz="2800" u="sng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strike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twelve.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中文意思 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800" u="sng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strike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a match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中文意思  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使某人突然意识到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It _____  _____  ______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2650" y="226827"/>
            <a:ext cx="11334307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反对某事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en-US" altLang="zh-CN" sz="2800" dirty="0"/>
              <a:t>(</a:t>
            </a:r>
            <a:r>
              <a:rPr lang="zh-CN" altLang="en-US" sz="2800" dirty="0"/>
              <a:t>表示对比</a:t>
            </a:r>
            <a:r>
              <a:rPr lang="en-US" altLang="zh-CN" sz="2800" dirty="0"/>
              <a:t>) </a:t>
            </a:r>
            <a:r>
              <a:rPr lang="zh-CN" altLang="en-US" sz="2800" dirty="0"/>
              <a:t>而</a:t>
            </a:r>
            <a:r>
              <a:rPr lang="en-US" altLang="zh-CN" sz="2800" dirty="0"/>
              <a:t>/</a:t>
            </a:r>
            <a:r>
              <a:rPr lang="zh-CN" altLang="en-US" sz="2800" dirty="0"/>
              <a:t>相对于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en-US" altLang="zh-CN" sz="2800" dirty="0"/>
              <a:t>Tom </a:t>
            </a:r>
            <a:r>
              <a:rPr lang="en-US" altLang="zh-CN" sz="2800" dirty="0">
                <a:solidFill>
                  <a:srgbClr val="FF0000"/>
                </a:solidFill>
              </a:rPr>
              <a:t>dominated</a:t>
            </a:r>
            <a:r>
              <a:rPr lang="en-US" altLang="zh-CN" sz="2800" dirty="0"/>
              <a:t> the first half of the match.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中文意思</a:t>
            </a:r>
            <a:r>
              <a:rPr lang="en-US" altLang="zh-CN" sz="2800" dirty="0"/>
              <a:t>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en-US" altLang="zh-CN" sz="2800" dirty="0"/>
              <a:t>As a child, he was </a:t>
            </a:r>
            <a:r>
              <a:rPr lang="en-US" altLang="zh-CN" sz="2800" dirty="0">
                <a:solidFill>
                  <a:srgbClr val="FF0000"/>
                </a:solidFill>
              </a:rPr>
              <a:t>dominated </a:t>
            </a:r>
            <a:r>
              <a:rPr lang="en-US" altLang="zh-CN" sz="2800" dirty="0"/>
              <a:t>by his father.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中文意思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被聘为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雇佣某人做某事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表现出</a:t>
            </a:r>
            <a:r>
              <a:rPr lang="en-US" altLang="zh-CN" sz="2800" dirty="0"/>
              <a:t>…</a:t>
            </a:r>
            <a:r>
              <a:rPr lang="zh-CN" altLang="en-US" sz="2800" dirty="0"/>
              <a:t>才能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展览</a:t>
            </a:r>
            <a:r>
              <a:rPr lang="en-US" altLang="zh-CN" sz="2800" dirty="0"/>
              <a:t>/</a:t>
            </a:r>
            <a:r>
              <a:rPr lang="zh-CN" altLang="en-US" sz="2800" dirty="0"/>
              <a:t>陈列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值得尊敬的是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孺子可教（值得）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崇高的事业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发起运动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沐浴在阳光里 </a:t>
            </a:r>
            <a:r>
              <a:rPr lang="en-US" altLang="zh-CN" sz="2800" dirty="0"/>
              <a:t>The small village ______   _______   _____ brilliant sunshine.</a:t>
            </a:r>
            <a:endParaRPr lang="en-US" altLang="zh-CN" sz="28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00" y="134679"/>
            <a:ext cx="11164186" cy="9569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在街上游荡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wander (through/around) the street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我的脑子开始走神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My mind began to wander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道路蜿蜒曲折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The road wanders along through the hill.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在最后的三十年里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in/over the last three decades of…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我突然想到解决办法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The solution struck me immediately.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触动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给留下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印象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be struck by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他的评论让我觉得很奇怪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His comment </a:t>
            </a:r>
            <a:r>
              <a:rPr lang="en-US" altLang="zh-CN" sz="2800" u="sng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strikes me as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strange.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5000"/>
              </a:lnSpc>
              <a:buFont typeface="+mj-lt"/>
              <a:buAutoNum type="arabicPeriod"/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ship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u="sng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strikes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rock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中文意思 碰、撞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When workers strike, they go on </a:t>
            </a:r>
            <a:r>
              <a:rPr lang="en-US" altLang="zh-CN" sz="2800" u="sng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strike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中文意思 罢工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The church clock began to </a:t>
            </a:r>
            <a:r>
              <a:rPr lang="en-US" altLang="zh-CN" sz="2800" u="sng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strike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twelve.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中文意思 敲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800" u="sng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strike</a:t>
            </a: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a match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中文意思 划火柴 </a:t>
            </a: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800" kern="100" dirty="0">
                <a:highlight>
                  <a:srgbClr val="FFFF00"/>
                </a:highlight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使某人突然意识到 </a:t>
            </a:r>
            <a:r>
              <a:rPr lang="en-US" altLang="zh-CN" sz="2800" kern="100" dirty="0">
                <a:highlight>
                  <a:srgbClr val="FFFF00"/>
                </a:highlight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It strikes sb. that</a:t>
            </a:r>
            <a:endParaRPr lang="en-US" altLang="zh-CN" sz="2800" kern="100" dirty="0">
              <a:highlight>
                <a:srgbClr val="FFFF00"/>
              </a:highlight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None/>
            </a:pP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endParaRPr lang="en-US" altLang="zh-CN" sz="2800" kern="100" dirty="0">
              <a:latin typeface="Times New Roman Regular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2651" y="226827"/>
            <a:ext cx="10469526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反对某事 </a:t>
            </a:r>
            <a:r>
              <a:rPr lang="en-US" altLang="zh-CN" sz="2800" dirty="0"/>
              <a:t>be opposed to…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en-US" altLang="zh-CN" sz="2800" dirty="0"/>
              <a:t>(</a:t>
            </a:r>
            <a:r>
              <a:rPr lang="zh-CN" altLang="en-US" sz="2800" dirty="0"/>
              <a:t>表示对比</a:t>
            </a:r>
            <a:r>
              <a:rPr lang="en-US" altLang="zh-CN" sz="2800" dirty="0"/>
              <a:t>) </a:t>
            </a:r>
            <a:r>
              <a:rPr lang="zh-CN" altLang="en-US" sz="2800" dirty="0"/>
              <a:t>而</a:t>
            </a:r>
            <a:r>
              <a:rPr lang="en-US" altLang="zh-CN" sz="2800" dirty="0"/>
              <a:t>/</a:t>
            </a:r>
            <a:r>
              <a:rPr lang="zh-CN" altLang="en-US" sz="2800" dirty="0"/>
              <a:t>相对于 </a:t>
            </a:r>
            <a:r>
              <a:rPr lang="en-US" altLang="zh-CN" sz="2800" dirty="0"/>
              <a:t>as opposed to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en-US" altLang="zh-CN" sz="2800" dirty="0"/>
              <a:t>Tom </a:t>
            </a:r>
            <a:r>
              <a:rPr lang="en-US" altLang="zh-CN" sz="2800" dirty="0">
                <a:solidFill>
                  <a:srgbClr val="FF0000"/>
                </a:solidFill>
              </a:rPr>
              <a:t>dominated</a:t>
            </a:r>
            <a:r>
              <a:rPr lang="en-US" altLang="zh-CN" sz="2800" dirty="0"/>
              <a:t> the first half of the match.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中文意思</a:t>
            </a:r>
            <a:r>
              <a:rPr lang="en-US" altLang="zh-CN" sz="2800" dirty="0"/>
              <a:t> </a:t>
            </a:r>
            <a:r>
              <a:rPr lang="zh-CN" altLang="en-US" sz="2800" dirty="0"/>
              <a:t>占据上风。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en-US" altLang="zh-CN" sz="2800" dirty="0"/>
              <a:t>As a child, he was </a:t>
            </a:r>
            <a:r>
              <a:rPr lang="en-US" altLang="zh-CN" sz="2800" dirty="0">
                <a:solidFill>
                  <a:srgbClr val="FF0000"/>
                </a:solidFill>
              </a:rPr>
              <a:t>dominated </a:t>
            </a:r>
            <a:r>
              <a:rPr lang="en-US" altLang="zh-CN" sz="2800" dirty="0"/>
              <a:t>by his father.</a:t>
            </a:r>
            <a:r>
              <a:rPr lang="zh-CN" altLang="en-US" sz="2800" kern="100" dirty="0"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中文意思 </a:t>
            </a:r>
            <a:r>
              <a:rPr lang="zh-CN" altLang="en-US" sz="2800" dirty="0"/>
              <a:t>支配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被聘为 </a:t>
            </a:r>
            <a:r>
              <a:rPr lang="en-US" altLang="zh-CN" sz="2800" dirty="0"/>
              <a:t>be employed as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雇佣某人做某事 </a:t>
            </a:r>
            <a:r>
              <a:rPr lang="en-US" altLang="zh-CN" sz="2800" dirty="0"/>
              <a:t>employ sb. to do </a:t>
            </a:r>
            <a:r>
              <a:rPr lang="en-US" altLang="zh-CN" sz="2800" dirty="0" err="1"/>
              <a:t>sth</a:t>
            </a:r>
            <a:r>
              <a:rPr lang="en-US" altLang="zh-CN" sz="2800" dirty="0"/>
              <a:t>.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表现出</a:t>
            </a:r>
            <a:r>
              <a:rPr lang="en-US" altLang="zh-CN" sz="2800" dirty="0"/>
              <a:t>…</a:t>
            </a:r>
            <a:r>
              <a:rPr lang="zh-CN" altLang="en-US" sz="2800" dirty="0"/>
              <a:t>才能 </a:t>
            </a:r>
            <a:r>
              <a:rPr lang="en-US" altLang="zh-CN" sz="2800" dirty="0"/>
              <a:t>display a talent for…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展览</a:t>
            </a:r>
            <a:r>
              <a:rPr lang="en-US" altLang="zh-CN" sz="2800" dirty="0"/>
              <a:t>/</a:t>
            </a:r>
            <a:r>
              <a:rPr lang="zh-CN" altLang="en-US" sz="2800" dirty="0"/>
              <a:t>陈列 </a:t>
            </a:r>
            <a:r>
              <a:rPr lang="en-US" altLang="zh-CN" sz="2800" dirty="0"/>
              <a:t>on display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值得尊敬的是 </a:t>
            </a:r>
            <a:r>
              <a:rPr lang="en-US" altLang="zh-CN" sz="2800" dirty="0"/>
              <a:t>be worthy of respect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孺子可教（值得） </a:t>
            </a:r>
            <a:r>
              <a:rPr lang="en-US" altLang="zh-CN" sz="2800" dirty="0"/>
              <a:t>Your are worthy to be taught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崇高的事业 </a:t>
            </a:r>
            <a:r>
              <a:rPr lang="en-US" altLang="zh-CN" sz="2800" dirty="0"/>
              <a:t>worthy cause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发起运动 </a:t>
            </a:r>
            <a:r>
              <a:rPr lang="en-US" altLang="zh-CN" sz="2800" dirty="0"/>
              <a:t>wage a campaign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4"/>
            </a:pPr>
            <a:r>
              <a:rPr lang="zh-CN" altLang="en-US" sz="2800" dirty="0"/>
              <a:t>沐浴在阳光里 </a:t>
            </a:r>
            <a:r>
              <a:rPr lang="en-US" altLang="zh-CN" sz="2800" dirty="0"/>
              <a:t>The small village </a:t>
            </a:r>
            <a:r>
              <a:rPr lang="en-US" altLang="zh-CN" sz="2800" u="sng" dirty="0"/>
              <a:t>is bathed in </a:t>
            </a:r>
            <a:r>
              <a:rPr lang="en-US" altLang="zh-CN" sz="2800" dirty="0"/>
              <a:t>brilliant sunshine.</a:t>
            </a:r>
            <a:endParaRPr lang="en-US" altLang="zh-CN" sz="28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1908" y="161215"/>
            <a:ext cx="11348184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为</a:t>
            </a:r>
            <a:r>
              <a:rPr lang="en-US" altLang="zh-CN" sz="2800" dirty="0"/>
              <a:t>…</a:t>
            </a:r>
            <a:r>
              <a:rPr lang="zh-CN" altLang="en-US" sz="2800" dirty="0"/>
              <a:t>做出安排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深入了解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很有洞察力的人 </a:t>
            </a:r>
            <a:r>
              <a:rPr lang="en-US" altLang="zh-CN" sz="2800" dirty="0"/>
              <a:t>a man_____  _____   ______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_________adj. </a:t>
            </a:r>
            <a:r>
              <a:rPr lang="zh-CN" altLang="en-US" sz="2800" dirty="0"/>
              <a:t>有深刻了解的</a:t>
            </a:r>
            <a:r>
              <a:rPr lang="en-US" altLang="zh-CN" sz="2800" dirty="0"/>
              <a:t>/</a:t>
            </a:r>
            <a:r>
              <a:rPr lang="zh-CN" altLang="en-US" sz="2800" dirty="0"/>
              <a:t>富有洞察力的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给钟上发条 </a:t>
            </a:r>
            <a:r>
              <a:rPr lang="en-US" altLang="zh-CN" sz="2800" dirty="0"/>
              <a:t>_____  (____) this clock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This road </a:t>
            </a:r>
            <a:r>
              <a:rPr lang="en-US" altLang="zh-CN" sz="2800" dirty="0">
                <a:solidFill>
                  <a:srgbClr val="FF0000"/>
                </a:solidFill>
              </a:rPr>
              <a:t>winds</a:t>
            </a:r>
            <a:r>
              <a:rPr lang="en-US" altLang="zh-CN" sz="2800" dirty="0"/>
              <a:t> its way along the coast. </a:t>
            </a:r>
            <a:r>
              <a:rPr lang="zh-CN" altLang="en-US" sz="2800" dirty="0"/>
              <a:t>中文意思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kern="100" dirty="0">
                <a:effectLst/>
                <a:latin typeface="Times New Roman" panose="02020603050405020304" pitchFamily="18" charset="0"/>
                <a:ea typeface="楷体_GB2312"/>
                <a:cs typeface="Courier New" panose="02070309020205020404" pitchFamily="49" charset="0"/>
              </a:rPr>
              <a:t>My mother </a:t>
            </a:r>
            <a:r>
              <a:rPr lang="en-US" altLang="zh-CN" sz="2800" b="1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楷体_GB2312"/>
                <a:cs typeface="Courier New" panose="02070309020205020404" pitchFamily="49" charset="0"/>
              </a:rPr>
              <a:t>wound</a:t>
            </a:r>
            <a:r>
              <a:rPr lang="en-US" altLang="zh-CN" sz="28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楷体_GB2312"/>
                <a:cs typeface="Courier New" panose="02070309020205020404" pitchFamily="49" charset="0"/>
              </a:rPr>
              <a:t>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楷体_GB2312"/>
                <a:cs typeface="Courier New" panose="02070309020205020404" pitchFamily="49" charset="0"/>
              </a:rPr>
              <a:t>wool into a ball </a:t>
            </a:r>
            <a:r>
              <a:rPr lang="zh-CN" altLang="en-US" sz="2800" dirty="0"/>
              <a:t>中文意思</a:t>
            </a:r>
            <a:endParaRPr lang="en-US" altLang="zh-CN" sz="2800" kern="100" dirty="0">
              <a:solidFill>
                <a:srgbClr val="FF0000"/>
              </a:solidFill>
              <a:latin typeface="楷体_GB2312"/>
              <a:ea typeface="楷体_GB2312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结束会议</a:t>
            </a:r>
            <a:endParaRPr lang="en-US" altLang="zh-CN" sz="2800" kern="100" dirty="0">
              <a:latin typeface="Times New Roman" panose="02020603050405020304" pitchFamily="18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蜿蜒的小路 </a:t>
            </a:r>
            <a:r>
              <a:rPr lang="en-US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w_______</a:t>
            </a:r>
            <a:r>
              <a:rPr lang="en-US" altLang="zh-CN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 path</a:t>
            </a:r>
            <a:endParaRPr lang="en-US" altLang="zh-CN" sz="2800" kern="100" dirty="0">
              <a:latin typeface="Times New Roman" panose="02020603050405020304" pitchFamily="18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村民们如往常一样</a:t>
            </a:r>
            <a:r>
              <a:rPr lang="zh-CN" altLang="en-US" sz="2800" dirty="0">
                <a:solidFill>
                  <a:srgbClr val="FF0000"/>
                </a:solidFill>
              </a:rPr>
              <a:t>忙</a:t>
            </a:r>
            <a:r>
              <a:rPr lang="zh-CN" altLang="en-US" sz="2800" dirty="0"/>
              <a:t>着自己的事 </a:t>
            </a:r>
            <a:r>
              <a:rPr lang="en-US" altLang="zh-CN" sz="2800" dirty="0"/>
              <a:t>The villagers </a:t>
            </a:r>
            <a:r>
              <a:rPr lang="en-US" altLang="zh-CN" sz="2800" dirty="0">
                <a:solidFill>
                  <a:srgbClr val="FF0000"/>
                </a:solidFill>
              </a:rPr>
              <a:t>were _____  _____</a:t>
            </a:r>
            <a:r>
              <a:rPr lang="en-US" altLang="zh-CN" sz="2800" dirty="0"/>
              <a:t>their business.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对某人来说是</a:t>
            </a:r>
            <a:r>
              <a:rPr lang="zh-CN" altLang="en-US" sz="2800" dirty="0">
                <a:solidFill>
                  <a:srgbClr val="FF0000"/>
                </a:solidFill>
              </a:rPr>
              <a:t>很明显的 </a:t>
            </a:r>
            <a:endParaRPr lang="en-US" altLang="zh-CN" sz="2800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不知什么原因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他考的很好，尽管</a:t>
            </a:r>
            <a:r>
              <a:rPr lang="zh-CN" altLang="en-US" sz="2800" dirty="0">
                <a:solidFill>
                  <a:srgbClr val="FF0000"/>
                </a:solidFill>
              </a:rPr>
              <a:t>表面上</a:t>
            </a:r>
            <a:r>
              <a:rPr lang="zh-CN" altLang="en-US" sz="2800" dirty="0"/>
              <a:t>对他功课不感兴趣。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He did well in his exams, despite his </a:t>
            </a:r>
            <a:r>
              <a:rPr lang="en-US" altLang="zh-CN" sz="2800" dirty="0">
                <a:solidFill>
                  <a:srgbClr val="FF0000"/>
                </a:solidFill>
              </a:rPr>
              <a:t>a______</a:t>
            </a:r>
            <a:r>
              <a:rPr lang="en-US" altLang="zh-CN" sz="2800" dirty="0"/>
              <a:t> lack of interest in his work.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endParaRPr lang="en-US" altLang="zh-CN" sz="2800" kern="100" dirty="0">
              <a:latin typeface="Times New Roman" panose="02020603050405020304" pitchFamily="18" charset="0"/>
              <a:cs typeface="Courier New" panose="02070309020205020404" pitchFamily="49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86575" y="252761"/>
            <a:ext cx="12058186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从某个人的视角来看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对事件的准确记载 </a:t>
            </a:r>
            <a:r>
              <a:rPr lang="en-US" altLang="zh-CN" sz="2800" dirty="0"/>
              <a:t>a p______ record of events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他的学识极其渊博 </a:t>
            </a:r>
            <a:r>
              <a:rPr lang="en-US" altLang="zh-CN" sz="2800" dirty="0"/>
              <a:t>His knowledge is </a:t>
            </a:r>
            <a:r>
              <a:rPr lang="en-US" altLang="zh-CN" sz="2800" dirty="0">
                <a:solidFill>
                  <a:srgbClr val="FF0000"/>
                </a:solidFill>
              </a:rPr>
              <a:t>e_______</a:t>
            </a:r>
            <a:endParaRPr lang="en-US" altLang="zh-CN" sz="2800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全面展示了</a:t>
            </a:r>
            <a:r>
              <a:rPr lang="en-US" altLang="zh-CN" sz="2800" dirty="0"/>
              <a:t>…</a:t>
            </a:r>
            <a:r>
              <a:rPr lang="zh-CN" altLang="en-US" sz="2800" dirty="0"/>
              <a:t>的景象 </a:t>
            </a:r>
            <a:r>
              <a:rPr lang="en-US" altLang="zh-CN" sz="2800" dirty="0"/>
              <a:t>provide a </a:t>
            </a:r>
            <a:r>
              <a:rPr lang="en-US" altLang="zh-CN" sz="2800" dirty="0">
                <a:solidFill>
                  <a:srgbClr val="FF0000"/>
                </a:solidFill>
              </a:rPr>
              <a:t>c_________</a:t>
            </a:r>
            <a:r>
              <a:rPr lang="en-US" altLang="zh-CN" sz="2800" dirty="0"/>
              <a:t> look at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在阳光下暴露太久对皮肤有伤害 </a:t>
            </a:r>
            <a:r>
              <a:rPr lang="en-US" altLang="zh-CN" sz="2800" dirty="0"/>
              <a:t>_____   ______</a:t>
            </a:r>
            <a:r>
              <a:rPr lang="en-US" altLang="zh-CN" sz="2800" dirty="0">
                <a:solidFill>
                  <a:srgbClr val="FF0000"/>
                </a:solidFill>
              </a:rPr>
              <a:t>  _____ </a:t>
            </a:r>
            <a:r>
              <a:rPr lang="en-US" altLang="zh-CN" sz="2800" dirty="0"/>
              <a:t>sunlight for too much will do harm to one’s skin.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拒绝做某事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到这个阶段，北宋王朝已经走向衰落 </a:t>
            </a:r>
            <a:r>
              <a:rPr lang="en-US" altLang="zh-CN" sz="2800" dirty="0"/>
              <a:t>the Northern Song Dynasty was _____ ______by this stage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由</a:t>
            </a:r>
            <a:r>
              <a:rPr lang="en-US" altLang="zh-CN" sz="2800" dirty="0"/>
              <a:t>…</a:t>
            </a:r>
            <a:r>
              <a:rPr lang="zh-CN" altLang="en-US" sz="2800" dirty="0"/>
              <a:t>引起</a:t>
            </a:r>
            <a:r>
              <a:rPr lang="en-US" altLang="zh-CN" sz="2800" dirty="0"/>
              <a:t>/</a:t>
            </a:r>
            <a:r>
              <a:rPr lang="zh-CN" altLang="en-US" sz="2800" dirty="0"/>
              <a:t>造成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大规模地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凭借自身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做出了卓越贡献 </a:t>
            </a:r>
            <a:r>
              <a:rPr lang="en-US" altLang="zh-CN" sz="2800" dirty="0"/>
              <a:t>make an o________ contribution to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展出（介词短语）</a:t>
            </a:r>
            <a:r>
              <a:rPr lang="en-US" altLang="zh-CN" sz="2800" dirty="0"/>
              <a:t>_______    _______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en-US" altLang="zh-CN" sz="2800" dirty="0"/>
              <a:t>rare</a:t>
            </a:r>
            <a:r>
              <a:rPr lang="zh-CN" altLang="en-US" sz="2800" dirty="0"/>
              <a:t>比较级和最高级</a:t>
            </a:r>
            <a:r>
              <a:rPr lang="en-US" altLang="zh-CN" sz="2800" dirty="0"/>
              <a:t>_______   _______</a:t>
            </a:r>
            <a:endParaRPr lang="en-US" altLang="zh-CN" sz="2800" dirty="0"/>
          </a:p>
          <a:p>
            <a:r>
              <a:rPr lang="en-US" altLang="zh-CN" sz="2800" dirty="0"/>
              <a:t> </a:t>
            </a:r>
            <a:endParaRPr lang="en-US" altLang="zh-CN" sz="28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7460" y="304800"/>
            <a:ext cx="1171707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 algn="just">
              <a:buFont typeface="+mj-lt"/>
              <a:buAutoNum type="arabicPeriod" startAt="14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截然不同的；强烈反对的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4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表示对比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而，相对于</a:t>
            </a:r>
            <a:endParaRPr lang="en-US" altLang="zh-CN" sz="28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4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vt&amp;vi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中具有最重要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或明显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的特色；支配，控制；占有优势；俯视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4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运用，使用；雇用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4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画家的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笔触，画法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4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逼真的，栩栩如生的；现实的，实际的；明智的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4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本质，精髓；香精，精油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4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鲜明的，耀眼的；生动的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4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远见卓识；视力，视野；想象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4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陈列，展出；显示，变现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陈列，展览；表现；展示</a:t>
            </a:r>
            <a:endParaRPr lang="en-US" altLang="zh-CN" sz="28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4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值得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或应得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)...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的；值得尊敬的，值得注意的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4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职业，事业；使命感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1765" y="267569"/>
            <a:ext cx="120581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28"/>
            </a:pPr>
            <a:r>
              <a:rPr lang="zh-CN" altLang="en-US" sz="2800" dirty="0"/>
              <a:t>充分说明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28"/>
            </a:pPr>
            <a:r>
              <a:rPr lang="zh-CN" altLang="en-US" sz="2800" dirty="0"/>
              <a:t>历史性</a:t>
            </a:r>
            <a:r>
              <a:rPr lang="en-US" altLang="zh-CN" sz="2800" dirty="0"/>
              <a:t>(</a:t>
            </a:r>
            <a:r>
              <a:rPr lang="zh-CN" altLang="en-US" sz="2800" dirty="0"/>
              <a:t>重要的</a:t>
            </a:r>
            <a:r>
              <a:rPr lang="en-US" altLang="zh-CN" sz="2800" dirty="0"/>
              <a:t>)</a:t>
            </a:r>
            <a:r>
              <a:rPr lang="zh-CN" altLang="en-US" sz="2800" dirty="0"/>
              <a:t>的日子 </a:t>
            </a:r>
            <a:r>
              <a:rPr lang="en-US" altLang="zh-CN" sz="2800" dirty="0"/>
              <a:t>_______  day</a:t>
            </a:r>
            <a:endParaRPr lang="zh-CN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1908" y="161215"/>
            <a:ext cx="11348184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为</a:t>
            </a:r>
            <a:r>
              <a:rPr lang="en-US" altLang="zh-CN" sz="2800" dirty="0"/>
              <a:t>…</a:t>
            </a:r>
            <a:r>
              <a:rPr lang="zh-CN" altLang="en-US" sz="2800" dirty="0"/>
              <a:t>做出安排 </a:t>
            </a:r>
            <a:r>
              <a:rPr lang="en-US" altLang="zh-CN" sz="2800" dirty="0"/>
              <a:t>make arrangement</a:t>
            </a:r>
            <a:r>
              <a:rPr lang="en-US" altLang="zh-CN" sz="2800" dirty="0">
                <a:highlight>
                  <a:srgbClr val="FFFF00"/>
                </a:highlight>
              </a:rPr>
              <a:t>s </a:t>
            </a:r>
            <a:r>
              <a:rPr lang="en-US" altLang="zh-CN" sz="2800" dirty="0"/>
              <a:t>for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深入了解 </a:t>
            </a:r>
            <a:r>
              <a:rPr lang="en-US" altLang="zh-CN" sz="2800" dirty="0"/>
              <a:t>offer/give an insight into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很有洞察力的人 </a:t>
            </a:r>
            <a:r>
              <a:rPr lang="en-US" altLang="zh-CN" sz="2800" dirty="0"/>
              <a:t>a man of great insight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insightful adj. </a:t>
            </a:r>
            <a:r>
              <a:rPr lang="zh-CN" altLang="en-US" sz="2800" dirty="0"/>
              <a:t>有深刻了解的</a:t>
            </a:r>
            <a:r>
              <a:rPr lang="en-US" altLang="zh-CN" sz="2800" dirty="0"/>
              <a:t>/</a:t>
            </a:r>
            <a:r>
              <a:rPr lang="zh-CN" altLang="en-US" sz="2800" dirty="0"/>
              <a:t>富有洞察力的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给钟上发条 </a:t>
            </a:r>
            <a:r>
              <a:rPr lang="en-US" altLang="zh-CN" sz="2800" dirty="0"/>
              <a:t>wind (up) this clock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This road </a:t>
            </a:r>
            <a:r>
              <a:rPr lang="en-US" altLang="zh-CN" sz="2800" dirty="0">
                <a:solidFill>
                  <a:srgbClr val="FF0000"/>
                </a:solidFill>
              </a:rPr>
              <a:t>winds</a:t>
            </a:r>
            <a:r>
              <a:rPr lang="en-US" altLang="zh-CN" sz="2800" dirty="0"/>
              <a:t> its way along the coast. </a:t>
            </a:r>
            <a:r>
              <a:rPr lang="zh-CN" altLang="en-US" sz="2800" dirty="0"/>
              <a:t>中文意思 蜿蜒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kern="100" dirty="0">
                <a:effectLst/>
                <a:latin typeface="Times New Roman" panose="02020603050405020304" pitchFamily="18" charset="0"/>
                <a:ea typeface="楷体_GB2312"/>
                <a:cs typeface="Courier New" panose="02070309020205020404" pitchFamily="49" charset="0"/>
              </a:rPr>
              <a:t>My mother </a:t>
            </a:r>
            <a:r>
              <a:rPr lang="en-US" altLang="zh-CN" sz="2800" b="1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楷体_GB2312"/>
                <a:cs typeface="Courier New" panose="02070309020205020404" pitchFamily="49" charset="0"/>
              </a:rPr>
              <a:t>wound</a:t>
            </a:r>
            <a:r>
              <a:rPr lang="en-US" altLang="zh-CN" sz="28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楷体_GB2312"/>
                <a:cs typeface="Courier New" panose="02070309020205020404" pitchFamily="49" charset="0"/>
              </a:rPr>
              <a:t>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楷体_GB2312"/>
                <a:cs typeface="Courier New" panose="02070309020205020404" pitchFamily="49" charset="0"/>
              </a:rPr>
              <a:t>wool into a ball </a:t>
            </a:r>
            <a:r>
              <a:rPr lang="zh-CN" altLang="en-US" sz="2800" dirty="0"/>
              <a:t>中文意思 </a:t>
            </a:r>
            <a:r>
              <a:rPr lang="zh-CN" altLang="en-US" sz="2800" kern="100" dirty="0">
                <a:solidFill>
                  <a:srgbClr val="FF0000"/>
                </a:solidFill>
                <a:latin typeface="楷体_GB2312"/>
                <a:ea typeface="楷体_GB2312"/>
                <a:cs typeface="Courier New" panose="02070309020205020404" pitchFamily="49" charset="0"/>
              </a:rPr>
              <a:t>缠绕</a:t>
            </a:r>
            <a:endParaRPr lang="en-US" altLang="zh-CN" sz="2800" kern="100" dirty="0">
              <a:solidFill>
                <a:srgbClr val="FF0000"/>
              </a:solidFill>
              <a:latin typeface="楷体_GB2312"/>
              <a:ea typeface="楷体_GB2312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结束会议 </a:t>
            </a:r>
            <a:r>
              <a:rPr lang="en-US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wind</a:t>
            </a:r>
            <a:r>
              <a:rPr lang="en-US" altLang="zh-CN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 the meeting </a:t>
            </a:r>
            <a:r>
              <a:rPr lang="en-US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up</a:t>
            </a:r>
            <a:endParaRPr lang="en-US" altLang="zh-CN" sz="2800" kern="100" dirty="0">
              <a:latin typeface="Times New Roman" panose="02020603050405020304" pitchFamily="18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蜿蜒的小路 </a:t>
            </a:r>
            <a:r>
              <a:rPr lang="en-US" altLang="zh-CN" sz="2800" kern="100" dirty="0">
                <a:solidFill>
                  <a:srgbClr val="FF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winding</a:t>
            </a:r>
            <a:r>
              <a:rPr lang="en-US" altLang="zh-CN" sz="2800" kern="100" dirty="0">
                <a:latin typeface="Times New Roman" panose="02020603050405020304" pitchFamily="18" charset="0"/>
                <a:cs typeface="Courier New" panose="02070309020205020404" pitchFamily="49" charset="0"/>
              </a:rPr>
              <a:t> path</a:t>
            </a:r>
            <a:endParaRPr lang="en-US" altLang="zh-CN" sz="2800" kern="100" dirty="0">
              <a:latin typeface="Times New Roman" panose="02020603050405020304" pitchFamily="18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村民们如往常一样</a:t>
            </a:r>
            <a:r>
              <a:rPr lang="zh-CN" altLang="en-US" sz="2800" dirty="0">
                <a:solidFill>
                  <a:srgbClr val="FF0000"/>
                </a:solidFill>
              </a:rPr>
              <a:t>忙</a:t>
            </a:r>
            <a:r>
              <a:rPr lang="zh-CN" altLang="en-US" sz="2800" dirty="0"/>
              <a:t>着自己的事 </a:t>
            </a:r>
            <a:r>
              <a:rPr lang="en-US" altLang="zh-CN" sz="2800" dirty="0"/>
              <a:t>The villagers </a:t>
            </a:r>
            <a:r>
              <a:rPr lang="en-US" altLang="zh-CN" sz="2800" dirty="0">
                <a:solidFill>
                  <a:srgbClr val="FF0000"/>
                </a:solidFill>
              </a:rPr>
              <a:t>were going about </a:t>
            </a:r>
            <a:r>
              <a:rPr lang="en-US" altLang="zh-CN" sz="2800" dirty="0"/>
              <a:t>their business.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对某人来说是</a:t>
            </a:r>
            <a:r>
              <a:rPr lang="zh-CN" altLang="en-US" sz="2800" dirty="0">
                <a:solidFill>
                  <a:srgbClr val="FF0000"/>
                </a:solidFill>
              </a:rPr>
              <a:t>很明显的 </a:t>
            </a:r>
            <a:r>
              <a:rPr lang="en-US" altLang="zh-CN" sz="2800" dirty="0"/>
              <a:t>be </a:t>
            </a:r>
            <a:r>
              <a:rPr lang="en-US" altLang="zh-CN" sz="2800" dirty="0">
                <a:solidFill>
                  <a:srgbClr val="FF0000"/>
                </a:solidFill>
              </a:rPr>
              <a:t>apparent </a:t>
            </a:r>
            <a:r>
              <a:rPr lang="en-US" altLang="zh-CN" sz="2800" dirty="0"/>
              <a:t>to sb. 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不知什么原因 </a:t>
            </a:r>
            <a:r>
              <a:rPr lang="en-US" altLang="zh-CN" sz="2800" dirty="0"/>
              <a:t>for no apparent reason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sz="2800" dirty="0"/>
              <a:t>他考的很好，尽管</a:t>
            </a:r>
            <a:r>
              <a:rPr lang="zh-CN" altLang="en-US" sz="2800" dirty="0">
                <a:solidFill>
                  <a:srgbClr val="FF0000"/>
                </a:solidFill>
              </a:rPr>
              <a:t>表面上</a:t>
            </a:r>
            <a:r>
              <a:rPr lang="zh-CN" altLang="en-US" sz="2800" dirty="0"/>
              <a:t>对他功课不感兴趣。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/>
              <a:t>He did well in his exams, despite his </a:t>
            </a:r>
            <a:r>
              <a:rPr lang="en-US" altLang="zh-CN" sz="2800" dirty="0">
                <a:solidFill>
                  <a:srgbClr val="FF0000"/>
                </a:solidFill>
              </a:rPr>
              <a:t>apparent</a:t>
            </a:r>
            <a:r>
              <a:rPr lang="en-US" altLang="zh-CN" sz="2800" dirty="0"/>
              <a:t> lack of interest in his work.</a:t>
            </a:r>
            <a:endParaRPr lang="en-US" altLang="zh-CN" sz="2800" dirty="0"/>
          </a:p>
          <a:p>
            <a:pPr marL="514350" indent="-514350">
              <a:buFont typeface="+mj-lt"/>
              <a:buAutoNum type="arabicPeriod"/>
            </a:pPr>
            <a:endParaRPr lang="en-US" altLang="zh-CN" sz="2800" kern="100" dirty="0">
              <a:latin typeface="Times New Roman" panose="02020603050405020304" pitchFamily="18" charset="0"/>
              <a:cs typeface="Courier New" panose="02070309020205020404" pitchFamily="49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86575" y="252761"/>
            <a:ext cx="12058186" cy="769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从某个人的视角来看 </a:t>
            </a:r>
            <a:r>
              <a:rPr lang="en-US" altLang="zh-CN" sz="2800" dirty="0"/>
              <a:t>from one’s perspective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对事件的准确记载 </a:t>
            </a:r>
            <a:r>
              <a:rPr lang="en-US" altLang="zh-CN" sz="2800" dirty="0"/>
              <a:t>a precise record of events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他的学识极其渊博 </a:t>
            </a:r>
            <a:r>
              <a:rPr lang="en-US" altLang="zh-CN" sz="2800" dirty="0"/>
              <a:t>His knowledge is </a:t>
            </a:r>
            <a:r>
              <a:rPr lang="en-US" altLang="zh-CN" sz="2800" dirty="0">
                <a:solidFill>
                  <a:srgbClr val="FF0000"/>
                </a:solidFill>
              </a:rPr>
              <a:t>enormous</a:t>
            </a:r>
            <a:endParaRPr lang="en-US" altLang="zh-CN" sz="2800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全面展示了</a:t>
            </a:r>
            <a:r>
              <a:rPr lang="en-US" altLang="zh-CN" sz="2800" dirty="0"/>
              <a:t>…</a:t>
            </a:r>
            <a:r>
              <a:rPr lang="zh-CN" altLang="en-US" sz="2800" dirty="0"/>
              <a:t>的景象 </a:t>
            </a:r>
            <a:r>
              <a:rPr lang="en-US" altLang="zh-CN" sz="2800" dirty="0"/>
              <a:t>provide a </a:t>
            </a:r>
            <a:r>
              <a:rPr lang="en-US" altLang="zh-CN" sz="2800" dirty="0">
                <a:solidFill>
                  <a:srgbClr val="FF0000"/>
                </a:solidFill>
              </a:rPr>
              <a:t>comprehensive</a:t>
            </a:r>
            <a:r>
              <a:rPr lang="en-US" altLang="zh-CN" sz="2800" dirty="0"/>
              <a:t> look at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在阳光下暴露太久对皮肤有伤害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en-US" altLang="zh-CN" sz="2800" dirty="0">
                <a:solidFill>
                  <a:srgbClr val="FF0000"/>
                </a:solidFill>
              </a:rPr>
              <a:t>Being exposed to </a:t>
            </a:r>
            <a:r>
              <a:rPr lang="en-US" altLang="zh-CN" sz="2800" dirty="0"/>
              <a:t>sunlight for too much will do harm to one’s skin.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拒绝做某事 </a:t>
            </a:r>
            <a:r>
              <a:rPr lang="en-US" altLang="zh-CN" sz="2800" dirty="0"/>
              <a:t>decline to do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到这个阶段，北宋王朝已经走向衰落 </a:t>
            </a:r>
            <a:r>
              <a:rPr lang="en-US" altLang="zh-CN" sz="2800" dirty="0"/>
              <a:t>the Northern Song Dynasty was </a:t>
            </a:r>
            <a:r>
              <a:rPr lang="en-US" altLang="zh-CN" sz="2800" dirty="0">
                <a:solidFill>
                  <a:srgbClr val="FF0000"/>
                </a:solidFill>
              </a:rPr>
              <a:t>in </a:t>
            </a:r>
            <a:r>
              <a:rPr lang="en-US" altLang="zh-CN" sz="2800" dirty="0"/>
              <a:t>decline by this stage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由</a:t>
            </a:r>
            <a:r>
              <a:rPr lang="en-US" altLang="zh-CN" sz="2800" dirty="0"/>
              <a:t>…</a:t>
            </a:r>
            <a:r>
              <a:rPr lang="zh-CN" altLang="en-US" sz="2800" dirty="0"/>
              <a:t>引起</a:t>
            </a:r>
            <a:r>
              <a:rPr lang="en-US" altLang="zh-CN" sz="2800" dirty="0"/>
              <a:t>/</a:t>
            </a:r>
            <a:r>
              <a:rPr lang="zh-CN" altLang="en-US" sz="2800" dirty="0"/>
              <a:t>造成 </a:t>
            </a:r>
            <a:r>
              <a:rPr lang="en-US" altLang="zh-CN" sz="2800" dirty="0"/>
              <a:t>be down to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大规模地 </a:t>
            </a:r>
            <a:r>
              <a:rPr lang="en-US" altLang="zh-CN" sz="2800" dirty="0"/>
              <a:t>on a large scale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凭借自身 </a:t>
            </a:r>
            <a:r>
              <a:rPr lang="en-US" altLang="zh-CN" sz="2800" dirty="0"/>
              <a:t>in one’s own right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做出了卓越贡献 </a:t>
            </a:r>
            <a:r>
              <a:rPr lang="en-US" altLang="zh-CN" sz="2800" dirty="0"/>
              <a:t>make an outstanding contribution to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zh-CN" altLang="en-US" sz="2800" dirty="0"/>
              <a:t>展出（介词短语）</a:t>
            </a:r>
            <a:r>
              <a:rPr lang="en-US" altLang="zh-CN" sz="2800" dirty="0"/>
              <a:t>on exhibition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15"/>
            </a:pPr>
            <a:r>
              <a:rPr lang="en-US" altLang="zh-CN" sz="2800" dirty="0"/>
              <a:t>rare</a:t>
            </a:r>
            <a:r>
              <a:rPr lang="zh-CN" altLang="en-US" sz="2800" dirty="0"/>
              <a:t>比较级和最高级 </a:t>
            </a:r>
            <a:r>
              <a:rPr lang="en-US" altLang="zh-CN" sz="2800" dirty="0"/>
              <a:t>rarer rarest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en-US" altLang="zh-CN" sz="2800" dirty="0"/>
              <a:t> </a:t>
            </a:r>
            <a:endParaRPr lang="en-US" altLang="zh-CN" sz="28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1765" y="267569"/>
            <a:ext cx="12058186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29"/>
            </a:pPr>
            <a:r>
              <a:rPr lang="zh-CN" altLang="en-US" sz="2800" dirty="0"/>
              <a:t>充分说明 </a:t>
            </a:r>
            <a:r>
              <a:rPr lang="en-US" altLang="zh-CN" sz="2800" dirty="0"/>
              <a:t>speak volumes about </a:t>
            </a:r>
            <a:endParaRPr lang="en-US" altLang="zh-CN" sz="2800" dirty="0"/>
          </a:p>
          <a:p>
            <a:pPr marL="514350" indent="-514350">
              <a:buFont typeface="+mj-lt"/>
              <a:buAutoNum type="arabicPeriod" startAt="29"/>
            </a:pPr>
            <a:r>
              <a:rPr lang="zh-CN" altLang="en-US" sz="2800" dirty="0"/>
              <a:t>历史性</a:t>
            </a:r>
            <a:r>
              <a:rPr lang="en-US" altLang="zh-CN" sz="2800" dirty="0"/>
              <a:t>(</a:t>
            </a:r>
            <a:r>
              <a:rPr lang="zh-CN" altLang="en-US" sz="2800" dirty="0"/>
              <a:t>重要的</a:t>
            </a:r>
            <a:r>
              <a:rPr lang="en-US" altLang="zh-CN" sz="2800" dirty="0"/>
              <a:t>)</a:t>
            </a:r>
            <a:r>
              <a:rPr lang="zh-CN" altLang="en-US" sz="2800" dirty="0"/>
              <a:t>的日子 </a:t>
            </a:r>
            <a:r>
              <a:rPr lang="en-US" altLang="zh-CN" sz="2800" dirty="0"/>
              <a:t>historic day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54417" y="411126"/>
            <a:ext cx="1123507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 algn="just">
              <a:buFont typeface="+mj-lt"/>
              <a:buAutoNum type="arabicPeriod" startAt="26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阴影部分；色度；阴凉处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6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光线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洒满，覆盖，使沐浴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在光线里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；用水清洗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6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像素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6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开始，发动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 startAt="26"/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通常指按周领的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工资，工钱</a:t>
            </a:r>
            <a:endParaRPr lang="en-US" altLang="zh-CN" sz="28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 startAt="26"/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宣传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活动，运动；战役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 startAt="26"/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vt&amp;vi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发起运动，参加活动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26"/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建筑设计，建筑风格；建筑学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0745" y="212652"/>
            <a:ext cx="11731255" cy="6416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吐司，烤面包片；干杯，祝酒</a:t>
            </a:r>
            <a:r>
              <a:rPr lang="en-US" altLang="zh-CN" sz="28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干杯；烤；取暖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蒜，大蒜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蘑菇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vt&amp;vi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整理，布置；安排，筹备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未经加工的，自然状态的；生的，未烹制的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长卷纸，卷轴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洞悉，了解；洞察力，领悟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庄稼，作物；收成，产量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vi&amp;vt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蜿蜒，迂回；上发条；缠绕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vi&amp;vt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乘船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航行；起航；驾驶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船只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；飘，掠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帆；乘船航行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平民，老百姓，庶民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各行各业，社会各界</a:t>
            </a:r>
            <a:endParaRPr lang="en-US" altLang="zh-CN" sz="2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肉贩，屠夫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ts val="2400"/>
              </a:lnSpc>
              <a:tabLst>
                <a:tab pos="198120" algn="l"/>
              </a:tabLst>
            </a:pP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0745" y="212652"/>
            <a:ext cx="11731255" cy="6416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 algn="just">
              <a:buFont typeface="+mj-lt"/>
              <a:buAutoNum type="arabicPeriod" startAt="15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忙于做某事，继续做某事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5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显而易见，明白易懂，显然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5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墨水，墨汁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5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透视法；态度，观点；客观判断力；景观，远景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5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细致的，精细的；准确的，精准的；恰好的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5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宏达的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艰巨的；有野心的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有雄心的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5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巨大的，庞大的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5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全面的，详尽的；综合性的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5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衣服，服装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5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庙宇，寺院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5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建筑物；结构，构造；精心组织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5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全面的，综合的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 startAt="15"/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全部，总计；一般来说，大体上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15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批评家，评论家；批评者，挑剔的人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2400"/>
              </a:lnSpc>
              <a:buFont typeface="+mj-lt"/>
              <a:buAutoNum type="arabicPeriod" startAt="15"/>
              <a:tabLst>
                <a:tab pos="198120" algn="l"/>
              </a:tabLst>
            </a:pP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0745" y="212652"/>
            <a:ext cx="11731255" cy="6416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 algn="just">
              <a:buFont typeface="+mj-lt"/>
              <a:buAutoNum type="arabicPeriod" startAt="29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检查，查看，审视；视察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9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揭露，揭穿；暴露，显露；使遭受；使接触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9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政治的，政府的，政权的；政党的，党派的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9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军人，士兵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9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危机，危急关头；危难时刻，病危期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9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衰退，衰落，减少，下降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 startAt="29"/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vi&amp;vt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减少，下降，衰退，衰落；谢绝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9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推翻，打倒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 startAt="29"/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推翻，打倒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9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或造成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9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规模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范围；等级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级别；标度；比例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9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皇帝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9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凭自身的资格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或努力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29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优秀的，杰出的；突出的，明显的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2400"/>
              </a:lnSpc>
              <a:buFont typeface="+mj-lt"/>
              <a:buAutoNum type="arabicPeriod" startAt="29"/>
              <a:tabLst>
                <a:tab pos="198120" algn="l"/>
              </a:tabLst>
            </a:pP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0745" y="212652"/>
            <a:ext cx="11731255" cy="2538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 algn="just">
              <a:buFont typeface="+mj-lt"/>
              <a:buAutoNum type="arabicPeriod" startAt="43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展览，展出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43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稀少的，罕见的；稀罕的，珍贵的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43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充分说明，清楚表明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43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历史上著名的；有历时期的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 startAt="43"/>
              <a:tabLst>
                <a:tab pos="198120" algn="l"/>
              </a:tabLst>
            </a:pPr>
            <a:r>
              <a:rPr lang="en-US" altLang="zh-CN" sz="28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经历，事业；生涯，职业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2400"/>
              </a:lnSpc>
              <a:buFont typeface="+mj-lt"/>
              <a:buAutoNum type="arabicPeriod" startAt="43"/>
              <a:tabLst>
                <a:tab pos="198120" algn="l"/>
              </a:tabLst>
            </a:pP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2517" y="153243"/>
            <a:ext cx="11266966" cy="648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1.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v.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突然想起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击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打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罢工</a:t>
            </a:r>
            <a:r>
              <a:rPr lang="zh-CN" altLang="zh-CN" sz="2800" kern="100" dirty="0">
                <a:effectLst/>
                <a:latin typeface="宋体" panose="02010600030101010101" pitchFamily="2" charset="-122"/>
                <a:ea typeface="Times New Roman Regular"/>
                <a:cs typeface="Courier New" panose="02070309020205020404" pitchFamily="49" charset="0"/>
              </a:rPr>
              <a:t>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(_____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过去式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_____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过去分词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);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受到袭击的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受灾的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 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显著的</a:t>
            </a: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2.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800" kern="100" dirty="0" err="1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vt.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解放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释放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自由</a:t>
            </a: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3.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相反的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对面的；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 err="1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vt.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反对，对抗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反对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对手</a:t>
            </a: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4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.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使用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就业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失业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失业率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失业人数；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_____ 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雇主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老板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雇员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受雇者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失业的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未就业的</a:t>
            </a:r>
            <a:endParaRPr lang="en-US" altLang="zh-CN" sz="2800" kern="100" dirty="0">
              <a:effectLst/>
              <a:latin typeface="Times New Roman Regular"/>
              <a:ea typeface="宋体" panose="02010600030101010101" pitchFamily="2" charset="-122"/>
              <a:cs typeface="Times New Roman Regular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5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</a:t>
            </a:r>
            <a:r>
              <a:rPr lang="zh-CN" altLang="zh-CN" sz="2800" kern="100" dirty="0">
                <a:effectLst/>
                <a:highlight>
                  <a:srgbClr val="FFFF00"/>
                </a:highlight>
                <a:latin typeface="Times New Roman Regular"/>
                <a:ea typeface="宋体" panose="02010600030101010101" pitchFamily="2" charset="-122"/>
                <a:cs typeface="Times New Roman Regular"/>
              </a:rPr>
              <a:t>不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切实际的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不实在的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</a:t>
            </a:r>
            <a:r>
              <a:rPr lang="en-US" altLang="zh-CN" sz="2800" kern="100" dirty="0">
                <a:effectLst/>
                <a:highlight>
                  <a:srgbClr val="FFFF00"/>
                </a:highlight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adv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逼真地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实际地；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真的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真正的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真实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现实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 </a:t>
            </a:r>
            <a:r>
              <a:rPr lang="en-US" altLang="zh-CN" sz="2800" kern="100" dirty="0" err="1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vt.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实现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意识到</a:t>
            </a: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6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adj.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基本的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必不可少的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本质的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精华的</a:t>
            </a: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2800" kern="100" dirty="0"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7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 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adv.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生动地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 n.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鲜艳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Courier New" panose="02070309020205020404" pitchFamily="49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生动</a:t>
            </a: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25000"/>
              </a:lnSpc>
            </a:pPr>
            <a:endParaRPr lang="zh-CN" altLang="zh-CN" sz="2800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554" y="0"/>
            <a:ext cx="11435316" cy="1490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 adj.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成荫的</a:t>
            </a: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 Regular"/>
              </a:rPr>
              <a:t>阴暗的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25000"/>
              </a:lnSpc>
            </a:pPr>
            <a:r>
              <a:rPr lang="en-US" altLang="zh-CN" sz="2800" kern="100" dirty="0">
                <a:effectLst/>
                <a:latin typeface="Times New Roman Regular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 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建筑学家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en-US" altLang="zh-CN" sz="2800" b="1" kern="100" dirty="0">
                <a:effectLst/>
                <a:latin typeface="Times New Roman Bold" panose="02020803070505020304" pitchFamily="18" charset="0"/>
                <a:ea typeface="宋体" panose="02010600030101010101" pitchFamily="2" charset="-122"/>
                <a:cs typeface="Courier New" panose="02070309020205020404" pitchFamily="49" charset="0"/>
              </a:rPr>
              <a:t>_____</a:t>
            </a:r>
            <a:r>
              <a:rPr lang="en-US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adj.</a:t>
            </a:r>
            <a:r>
              <a:rPr lang="zh-CN" altLang="zh-CN" sz="2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建筑学的</a:t>
            </a:r>
            <a:endParaRPr lang="en-US" altLang="zh-CN" sz="2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zEwNTM5NzYwMDRjMzkwZTVkZjY2ODkwMGIxNGU0OTU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7459</Words>
  <Application>WPS 演示</Application>
  <PresentationFormat>宽屏</PresentationFormat>
  <Paragraphs>283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Calibri</vt:lpstr>
      <vt:lpstr>Times New Roman Regular</vt:lpstr>
      <vt:lpstr>Courier New</vt:lpstr>
      <vt:lpstr>Times New Roman Bold</vt:lpstr>
      <vt:lpstr>微软雅黑</vt:lpstr>
      <vt:lpstr>Arial Unicode MS</vt:lpstr>
      <vt:lpstr>等线 Light</vt:lpstr>
      <vt:lpstr>等线</vt:lpstr>
      <vt:lpstr>楷体_GB2312</vt:lpstr>
      <vt:lpstr>新宋体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978681084@qq.com</dc:creator>
  <cp:lastModifiedBy>兔兔</cp:lastModifiedBy>
  <cp:revision>69</cp:revision>
  <dcterms:created xsi:type="dcterms:W3CDTF">2024-09-02T05:46:00Z</dcterms:created>
  <dcterms:modified xsi:type="dcterms:W3CDTF">2024-09-14T12:45:17Z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655AFD76A4CD4A8FAF0B3495ABB0CD21_12</vt:lpwstr>
  </property>
  <property fmtid="{D5CDD505-2E9C-101B-9397-08002B2CF9AE}" pid="3" name="KSOProductBuildVer">
    <vt:lpwstr>2052-12.1.0.17857</vt:lpwstr>
  </property>
</Properties>
</file>