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1" d="100"/>
          <a:sy n="91" d="100"/>
        </p:scale>
        <p:origin x="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9255" y="167523"/>
            <a:ext cx="1143349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We need to </a:t>
            </a:r>
            <a:r>
              <a:rPr lang="en-US" altLang="zh-CN" sz="2800" dirty="0">
                <a:solidFill>
                  <a:srgbClr val="FF0000"/>
                </a:solidFill>
              </a:rPr>
              <a:t>be critical about/of </a:t>
            </a:r>
            <a:r>
              <a:rPr lang="en-US" altLang="zh-CN" sz="2800" dirty="0"/>
              <a:t>the information we receive.</a:t>
            </a:r>
            <a:endParaRPr lang="en-US" altLang="zh-CN" sz="2800" dirty="0"/>
          </a:p>
          <a:p>
            <a:r>
              <a:rPr lang="zh-CN" altLang="en-US" sz="2800" dirty="0"/>
              <a:t>批判性思维 </a:t>
            </a:r>
            <a:r>
              <a:rPr lang="en-US" altLang="zh-CN" sz="2800" dirty="0"/>
              <a:t>critical thinking</a:t>
            </a:r>
            <a:endParaRPr lang="en-US" altLang="zh-CN" sz="2800" dirty="0"/>
          </a:p>
          <a:p>
            <a:r>
              <a:rPr lang="zh-CN" altLang="en-US" sz="2800" dirty="0"/>
              <a:t>对</a:t>
            </a:r>
            <a:r>
              <a:rPr lang="en-US" altLang="zh-CN" sz="2800" dirty="0"/>
              <a:t>…</a:t>
            </a:r>
            <a:r>
              <a:rPr lang="zh-CN" altLang="en-US" sz="2800" dirty="0"/>
              <a:t>至关重要 </a:t>
            </a:r>
            <a:r>
              <a:rPr lang="en-US" altLang="zh-CN" sz="2800" dirty="0"/>
              <a:t>be critical to…</a:t>
            </a:r>
            <a:endParaRPr lang="en-US" altLang="zh-CN" sz="2800" dirty="0"/>
          </a:p>
          <a:p>
            <a:r>
              <a:rPr lang="en-US" altLang="zh-CN" sz="2800" dirty="0"/>
              <a:t>The fire has left dozens of people injured 5 of whom are </a:t>
            </a:r>
            <a:r>
              <a:rPr lang="en-US" altLang="zh-CN" sz="2800" dirty="0">
                <a:solidFill>
                  <a:srgbClr val="FF0000"/>
                </a:solidFill>
              </a:rPr>
              <a:t>in a critical condition  </a:t>
            </a:r>
            <a:r>
              <a:rPr lang="zh-CN" altLang="en-US" sz="2800" dirty="0"/>
              <a:t>伤势严重</a:t>
            </a:r>
            <a:endParaRPr lang="en-US" altLang="zh-CN" sz="2800" dirty="0"/>
          </a:p>
          <a:p>
            <a:r>
              <a:rPr lang="en-US" altLang="zh-CN" sz="2800" dirty="0"/>
              <a:t>critically adv. </a:t>
            </a:r>
            <a:r>
              <a:rPr lang="zh-CN" altLang="en-US" sz="2800" dirty="0"/>
              <a:t>严重地；极为重要地</a:t>
            </a:r>
            <a:endParaRPr lang="en-US" altLang="zh-CN" sz="2800" dirty="0"/>
          </a:p>
          <a:p>
            <a:r>
              <a:rPr lang="en-US" altLang="zh-CN" sz="2800" dirty="0"/>
              <a:t>critic n.</a:t>
            </a:r>
            <a:r>
              <a:rPr lang="zh-CN" altLang="en-US" sz="2800" dirty="0"/>
              <a:t>批评家</a:t>
            </a:r>
            <a:endParaRPr lang="en-US" altLang="zh-CN" sz="2800" dirty="0"/>
          </a:p>
          <a:p>
            <a:r>
              <a:rPr lang="zh-CN" altLang="en-US" sz="2800" dirty="0"/>
              <a:t>设</a:t>
            </a:r>
            <a:r>
              <a:rPr lang="zh-CN" altLang="en-US" sz="2800" dirty="0">
                <a:solidFill>
                  <a:srgbClr val="FF0000"/>
                </a:solidFill>
              </a:rPr>
              <a:t>夹子</a:t>
            </a:r>
            <a:r>
              <a:rPr lang="zh-CN" altLang="en-US" sz="2800" dirty="0"/>
              <a:t>捉老鼠 </a:t>
            </a:r>
            <a:r>
              <a:rPr lang="en-US" altLang="zh-CN" sz="2800" dirty="0"/>
              <a:t>set/lay/place a </a:t>
            </a:r>
            <a:r>
              <a:rPr lang="en-US" altLang="zh-CN" sz="2800" dirty="0">
                <a:solidFill>
                  <a:srgbClr val="FF0000"/>
                </a:solidFill>
              </a:rPr>
              <a:t>trap</a:t>
            </a:r>
            <a:r>
              <a:rPr lang="en-US" altLang="zh-CN" sz="2800" dirty="0"/>
              <a:t> for mice</a:t>
            </a:r>
            <a:endParaRPr lang="en-US" altLang="zh-CN" sz="2800" dirty="0"/>
          </a:p>
          <a:p>
            <a:r>
              <a:rPr lang="zh-CN" altLang="en-US" sz="2800" dirty="0"/>
              <a:t>落入</a:t>
            </a:r>
            <a:r>
              <a:rPr lang="en-US" altLang="zh-CN" sz="2800" dirty="0"/>
              <a:t>/</a:t>
            </a:r>
            <a:r>
              <a:rPr lang="zh-CN" altLang="en-US" sz="2800" dirty="0"/>
              <a:t>摆脱圈套 </a:t>
            </a:r>
            <a:r>
              <a:rPr lang="en-US" altLang="zh-CN" sz="2800" dirty="0"/>
              <a:t>fall into/get out of a </a:t>
            </a:r>
            <a:r>
              <a:rPr lang="en-US" altLang="zh-CN" sz="2800" dirty="0">
                <a:solidFill>
                  <a:srgbClr val="FF0000"/>
                </a:solidFill>
              </a:rPr>
              <a:t>trap</a:t>
            </a:r>
            <a:endParaRPr lang="en-US" altLang="zh-CN" sz="2800" dirty="0">
              <a:solidFill>
                <a:srgbClr val="FF0000"/>
              </a:solidFill>
            </a:endParaRPr>
          </a:p>
          <a:p>
            <a:r>
              <a:rPr lang="zh-CN" altLang="en-US" sz="2800" dirty="0"/>
              <a:t>失业困境 </a:t>
            </a:r>
            <a:r>
              <a:rPr lang="en-US" altLang="zh-CN" sz="2800" dirty="0"/>
              <a:t>the unemployed </a:t>
            </a:r>
            <a:r>
              <a:rPr lang="en-US" altLang="zh-CN" sz="2800" dirty="0">
                <a:solidFill>
                  <a:srgbClr val="FF0000"/>
                </a:solidFill>
              </a:rPr>
              <a:t>trap</a:t>
            </a:r>
            <a:endParaRPr lang="en-US" altLang="zh-CN" sz="2800" dirty="0">
              <a:solidFill>
                <a:srgbClr val="FF0000"/>
              </a:solidFill>
            </a:endParaRPr>
          </a:p>
          <a:p>
            <a:r>
              <a:rPr lang="zh-CN" altLang="en-US" sz="2800" dirty="0"/>
              <a:t>被困在</a:t>
            </a:r>
            <a:r>
              <a:rPr lang="en-US" altLang="zh-CN" sz="2800" dirty="0"/>
              <a:t>… be</a:t>
            </a:r>
            <a:r>
              <a:rPr lang="zh-CN" altLang="en-US" sz="2800" dirty="0"/>
              <a:t> </a:t>
            </a:r>
            <a:r>
              <a:rPr lang="en-US" altLang="zh-CN" sz="2800" dirty="0"/>
              <a:t>trapped</a:t>
            </a:r>
            <a:r>
              <a:rPr lang="zh-CN" altLang="en-US" sz="2800" dirty="0"/>
              <a:t> </a:t>
            </a:r>
            <a:r>
              <a:rPr lang="en-US" altLang="zh-CN" sz="2800" dirty="0"/>
              <a:t>in</a:t>
            </a:r>
            <a:endParaRPr lang="en-US" altLang="zh-CN" sz="2800" dirty="0"/>
          </a:p>
          <a:p>
            <a:r>
              <a:rPr lang="zh-CN" altLang="en-US" sz="2800" dirty="0"/>
              <a:t>松开绳子 </a:t>
            </a:r>
            <a:r>
              <a:rPr lang="en-US" altLang="zh-CN" sz="2800" dirty="0">
                <a:solidFill>
                  <a:srgbClr val="FF0000"/>
                </a:solidFill>
              </a:rPr>
              <a:t>release(n./v)</a:t>
            </a:r>
            <a:r>
              <a:rPr lang="en-US" altLang="zh-CN" sz="2800" dirty="0"/>
              <a:t> the rope</a:t>
            </a:r>
            <a:endParaRPr lang="en-US" altLang="zh-CN" sz="2800" dirty="0"/>
          </a:p>
          <a:p>
            <a:r>
              <a:rPr lang="zh-CN" altLang="en-US" sz="2800" dirty="0"/>
              <a:t>排放烟雾 </a:t>
            </a:r>
            <a:r>
              <a:rPr lang="en-US" altLang="zh-CN" sz="2800" dirty="0"/>
              <a:t>release smoke</a:t>
            </a:r>
            <a:endParaRPr lang="en-US" altLang="zh-CN" sz="2800" dirty="0"/>
          </a:p>
          <a:p>
            <a:r>
              <a:rPr lang="zh-CN" altLang="en-US" sz="2800" dirty="0"/>
              <a:t>上映电影 </a:t>
            </a:r>
            <a:r>
              <a:rPr lang="en-US" altLang="zh-CN" sz="2800" dirty="0"/>
              <a:t>release a movie</a:t>
            </a:r>
            <a:endParaRPr lang="en-US" altLang="zh-CN" sz="2800" dirty="0"/>
          </a:p>
          <a:p>
            <a:r>
              <a:rPr lang="zh-CN" altLang="en-US" sz="2800" dirty="0"/>
              <a:t>释放压力 </a:t>
            </a:r>
            <a:r>
              <a:rPr lang="en-US" altLang="zh-CN" sz="2800" dirty="0"/>
              <a:t>release stress</a:t>
            </a:r>
            <a:endParaRPr lang="en-US" altLang="zh-CN" sz="2800" dirty="0"/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4848" y="141816"/>
            <a:ext cx="104074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ambulance  +s(</a:t>
            </a:r>
            <a:r>
              <a:rPr lang="zh-CN" altLang="en-US" sz="2800" dirty="0"/>
              <a:t>可数</a:t>
            </a:r>
            <a:r>
              <a:rPr lang="en-US" altLang="zh-CN" sz="2800" dirty="0"/>
              <a:t>) </a:t>
            </a:r>
            <a:endParaRPr lang="en-US" altLang="zh-CN" sz="2800" dirty="0"/>
          </a:p>
          <a:p>
            <a:r>
              <a:rPr lang="zh-CN" altLang="en-US" sz="2800" dirty="0"/>
              <a:t>伸出左手 </a:t>
            </a:r>
            <a:r>
              <a:rPr lang="en-US" altLang="zh-CN" sz="2800" dirty="0"/>
              <a:t>extend your left hand</a:t>
            </a:r>
            <a:endParaRPr lang="en-US" altLang="zh-CN" sz="2800" dirty="0"/>
          </a:p>
          <a:p>
            <a:r>
              <a:rPr lang="zh-CN" altLang="en-US" sz="2800" dirty="0"/>
              <a:t>延长逗留时间  </a:t>
            </a:r>
            <a:r>
              <a:rPr lang="en-US" altLang="zh-CN" sz="2800" dirty="0"/>
              <a:t>extend the visit</a:t>
            </a:r>
            <a:endParaRPr lang="en-US" altLang="zh-CN" sz="2800" dirty="0"/>
          </a:p>
          <a:p>
            <a:r>
              <a:rPr lang="zh-CN" altLang="en-US" sz="2800" dirty="0"/>
              <a:t>扩展业务 </a:t>
            </a:r>
            <a:r>
              <a:rPr lang="en-US" altLang="zh-CN" sz="2800" dirty="0"/>
              <a:t>extend its service</a:t>
            </a:r>
            <a:endParaRPr lang="en-US" altLang="zh-CN" sz="2800" dirty="0"/>
          </a:p>
          <a:p>
            <a:r>
              <a:rPr lang="zh-CN" altLang="en-US" sz="2800" dirty="0"/>
              <a:t>表示热烈欢迎 </a:t>
            </a:r>
            <a:r>
              <a:rPr lang="en-US" altLang="zh-CN" sz="2800" dirty="0"/>
              <a:t>extend warm welcome to</a:t>
            </a:r>
            <a:endParaRPr lang="en-US" altLang="zh-CN" sz="2800" dirty="0"/>
          </a:p>
          <a:p>
            <a:r>
              <a:rPr lang="zh-CN" altLang="en-US" sz="2800" dirty="0"/>
              <a:t>在建设中 </a:t>
            </a:r>
            <a:r>
              <a:rPr lang="en-US" altLang="zh-CN" sz="2800" dirty="0"/>
              <a:t>under construction</a:t>
            </a:r>
            <a:endParaRPr lang="en-US" altLang="zh-CN" sz="2800" dirty="0"/>
          </a:p>
          <a:p>
            <a:r>
              <a:rPr lang="zh-CN" altLang="en-US" sz="2800" dirty="0"/>
              <a:t>很多 </a:t>
            </a:r>
            <a:r>
              <a:rPr lang="en-US" altLang="zh-CN" sz="2800" dirty="0"/>
              <a:t>dozens of</a:t>
            </a:r>
            <a:endParaRPr lang="en-US" altLang="zh-CN" sz="2800" dirty="0"/>
          </a:p>
          <a:p>
            <a:r>
              <a:rPr lang="zh-CN" altLang="en-US" sz="2800" dirty="0"/>
              <a:t>十几个 </a:t>
            </a:r>
            <a:r>
              <a:rPr lang="en-US" altLang="zh-CN" sz="2800" dirty="0"/>
              <a:t>a dozen (student)</a:t>
            </a:r>
            <a:endParaRPr lang="en-US" altLang="zh-CN" sz="2800" dirty="0"/>
          </a:p>
          <a:p>
            <a:r>
              <a:rPr lang="zh-CN" altLang="en-US" sz="2800" dirty="0"/>
              <a:t>轻伤 </a:t>
            </a:r>
            <a:r>
              <a:rPr lang="en-US" altLang="zh-CN" sz="2800" dirty="0"/>
              <a:t>minor injuries</a:t>
            </a:r>
            <a:endParaRPr lang="en-US" altLang="zh-CN" sz="2800" dirty="0"/>
          </a:p>
          <a:p>
            <a:r>
              <a:rPr lang="zh-CN" altLang="en-US" sz="2800" dirty="0"/>
              <a:t>洗澡</a:t>
            </a:r>
            <a:r>
              <a:rPr lang="en-US" altLang="zh-CN" sz="2800" dirty="0"/>
              <a:t>take a bath</a:t>
            </a:r>
            <a:endParaRPr lang="en-US" altLang="zh-CN" sz="2800" dirty="0"/>
          </a:p>
          <a:p>
            <a:r>
              <a:rPr lang="zh-CN" altLang="en-US" sz="2800" dirty="0"/>
              <a:t>大声呼救 </a:t>
            </a:r>
            <a:r>
              <a:rPr lang="en-US" altLang="zh-CN" sz="2800" dirty="0"/>
              <a:t>scream for help</a:t>
            </a:r>
            <a:endParaRPr lang="en-US" altLang="zh-CN" sz="2800" dirty="0"/>
          </a:p>
          <a:p>
            <a:r>
              <a:rPr lang="zh-CN" altLang="en-US" sz="2800" dirty="0"/>
              <a:t>对</a:t>
            </a:r>
            <a:r>
              <a:rPr lang="en-US" altLang="zh-CN" sz="2800" dirty="0"/>
              <a:t>…</a:t>
            </a:r>
            <a:r>
              <a:rPr lang="zh-CN" altLang="en-US" sz="2800" dirty="0"/>
              <a:t>狂叫 </a:t>
            </a:r>
            <a:r>
              <a:rPr lang="en-US" altLang="zh-CN" sz="2800" dirty="0"/>
              <a:t>bark at sb.</a:t>
            </a:r>
            <a:endParaRPr lang="en-US" altLang="zh-CN" sz="2800" dirty="0"/>
          </a:p>
          <a:p>
            <a:r>
              <a:rPr lang="zh-CN" altLang="en-US" sz="2800" dirty="0"/>
              <a:t>强忍住</a:t>
            </a:r>
            <a:r>
              <a:rPr lang="en-US" altLang="zh-CN" sz="2800" dirty="0"/>
              <a:t>/</a:t>
            </a:r>
            <a:r>
              <a:rPr lang="zh-CN" altLang="en-US" sz="2800" dirty="0"/>
              <a:t>抑制 </a:t>
            </a:r>
            <a:r>
              <a:rPr lang="en-US" altLang="zh-CN" sz="2800" dirty="0"/>
              <a:t>choke back</a:t>
            </a:r>
            <a:endParaRPr lang="en-US" altLang="zh-CN" sz="2800" dirty="0"/>
          </a:p>
          <a:p>
            <a:r>
              <a:rPr lang="zh-CN" altLang="en-US" sz="2800" dirty="0"/>
              <a:t>烟头 </a:t>
            </a:r>
            <a:r>
              <a:rPr lang="en-US" altLang="zh-CN" sz="2800" dirty="0"/>
              <a:t>a cigarette end</a:t>
            </a:r>
            <a:endParaRPr lang="en-US" altLang="zh-CN" sz="2800" dirty="0"/>
          </a:p>
          <a:p>
            <a:r>
              <a:rPr lang="zh-CN" altLang="en-US" sz="2800" dirty="0"/>
              <a:t>自动驾驶 </a:t>
            </a:r>
            <a:r>
              <a:rPr lang="en-US" altLang="zh-CN" sz="2800" dirty="0"/>
              <a:t>automatic driving</a:t>
            </a:r>
            <a:endParaRPr lang="en-US" altLang="zh-CN" sz="2800" dirty="0"/>
          </a:p>
          <a:p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2694" y="267628"/>
            <a:ext cx="982794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The flood </a:t>
            </a:r>
            <a:r>
              <a:rPr lang="en-US" altLang="zh-CN" sz="2800" dirty="0">
                <a:solidFill>
                  <a:srgbClr val="FF0000"/>
                </a:solidFill>
              </a:rPr>
              <a:t>came out </a:t>
            </a:r>
            <a:r>
              <a:rPr lang="en-US" altLang="zh-CN" sz="2800" dirty="0"/>
              <a:t>as a result of the heavy rain. </a:t>
            </a:r>
            <a:r>
              <a:rPr lang="zh-CN" altLang="en-US" sz="2800" dirty="0"/>
              <a:t>发生</a:t>
            </a:r>
            <a:r>
              <a:rPr lang="en-US" altLang="zh-CN" sz="2800" dirty="0"/>
              <a:t>/</a:t>
            </a:r>
            <a:r>
              <a:rPr lang="zh-CN" altLang="en-US" sz="2800" dirty="0"/>
              <a:t>产生</a:t>
            </a:r>
            <a:endParaRPr lang="en-US" altLang="zh-CN" sz="2800" dirty="0"/>
          </a:p>
          <a:p>
            <a:r>
              <a:rPr lang="en-US" altLang="zh-CN" sz="2800" dirty="0"/>
              <a:t>have different priorities</a:t>
            </a:r>
            <a:endParaRPr lang="en-US" altLang="zh-CN" sz="2800" dirty="0"/>
          </a:p>
          <a:p>
            <a:r>
              <a:rPr lang="zh-CN" altLang="en-US" sz="2800" dirty="0"/>
              <a:t>教育是当务之急 </a:t>
            </a:r>
            <a:r>
              <a:rPr lang="en-US" altLang="zh-CN" sz="2800" dirty="0"/>
              <a:t>Education is a top priorities</a:t>
            </a:r>
            <a:endParaRPr lang="en-US" altLang="zh-CN" sz="2800" dirty="0"/>
          </a:p>
          <a:p>
            <a:r>
              <a:rPr lang="zh-CN" altLang="en-US" sz="2800" dirty="0"/>
              <a:t>反驳某人 </a:t>
            </a:r>
            <a:r>
              <a:rPr lang="en-US" altLang="zh-CN" sz="2800" dirty="0"/>
              <a:t>contradict sb.</a:t>
            </a:r>
            <a:endParaRPr lang="en-US" altLang="zh-CN" sz="2800" dirty="0"/>
          </a:p>
          <a:p>
            <a:r>
              <a:rPr lang="zh-CN" altLang="en-US" sz="2800" dirty="0"/>
              <a:t>互相矛盾 </a:t>
            </a:r>
            <a:r>
              <a:rPr lang="en-US" altLang="zh-CN" sz="2800" dirty="0"/>
              <a:t>contradict each other</a:t>
            </a:r>
            <a:endParaRPr lang="en-US" altLang="zh-CN" sz="2800" dirty="0"/>
          </a:p>
          <a:p>
            <a:r>
              <a:rPr lang="en-US" altLang="zh-CN" sz="2800" dirty="0"/>
              <a:t>in contradiction to= be contradictory to</a:t>
            </a:r>
            <a:endParaRPr lang="en-US" altLang="zh-CN" sz="2800" dirty="0"/>
          </a:p>
          <a:p>
            <a:r>
              <a:rPr lang="zh-CN" altLang="en-US" sz="2800" dirty="0"/>
              <a:t>例如 </a:t>
            </a:r>
            <a:r>
              <a:rPr lang="en-US" altLang="zh-CN" sz="2800" dirty="0"/>
              <a:t>for instance</a:t>
            </a:r>
            <a:endParaRPr lang="en-US" altLang="zh-CN" sz="2800" dirty="0"/>
          </a:p>
          <a:p>
            <a:r>
              <a:rPr lang="zh-CN" altLang="en-US" sz="2800" dirty="0"/>
              <a:t>与</a:t>
            </a:r>
            <a:r>
              <a:rPr lang="en-US" altLang="zh-CN" sz="2800" dirty="0"/>
              <a:t>…</a:t>
            </a:r>
            <a:r>
              <a:rPr lang="zh-CN" altLang="en-US" sz="2800" dirty="0"/>
              <a:t>不同 </a:t>
            </a:r>
            <a:r>
              <a:rPr lang="en-US" altLang="zh-CN" sz="2800" dirty="0"/>
              <a:t>differ from</a:t>
            </a:r>
            <a:endParaRPr lang="en-US" altLang="zh-CN" sz="2800" dirty="0"/>
          </a:p>
          <a:p>
            <a:r>
              <a:rPr lang="zh-CN" altLang="en-US" sz="2800" dirty="0"/>
              <a:t>急于下结论 </a:t>
            </a:r>
            <a:r>
              <a:rPr lang="en-US" altLang="zh-CN" sz="2800" dirty="0"/>
              <a:t>rush to the conclusion</a:t>
            </a:r>
            <a:endParaRPr lang="en-US" altLang="zh-CN" sz="2800" dirty="0"/>
          </a:p>
          <a:p>
            <a:r>
              <a:rPr lang="en-US" altLang="zh-CN" sz="2800" dirty="0"/>
              <a:t>jump to/leap to a conclusion</a:t>
            </a:r>
            <a:endParaRPr lang="en-US" altLang="zh-CN" sz="2800" dirty="0"/>
          </a:p>
          <a:p>
            <a:r>
              <a:rPr lang="zh-CN" altLang="en-US" sz="2800" dirty="0"/>
              <a:t>得出结论 </a:t>
            </a:r>
            <a:r>
              <a:rPr lang="en-US" altLang="zh-CN" sz="2800" dirty="0"/>
              <a:t>arrive at/come to/draw/reach a conclusion</a:t>
            </a:r>
            <a:endParaRPr lang="en-US" altLang="zh-CN" sz="2800" dirty="0"/>
          </a:p>
          <a:p>
            <a:r>
              <a:rPr lang="zh-CN" altLang="en-US" sz="2800" dirty="0"/>
              <a:t>总之 </a:t>
            </a:r>
            <a:r>
              <a:rPr lang="en-US" altLang="zh-CN" sz="2800" dirty="0"/>
              <a:t>in conclusion</a:t>
            </a:r>
            <a:endParaRPr lang="en-US" altLang="zh-CN" sz="2800" dirty="0"/>
          </a:p>
          <a:p>
            <a:r>
              <a:rPr lang="zh-CN" altLang="en-US" sz="2800" dirty="0"/>
              <a:t>虚假信息 </a:t>
            </a:r>
            <a:r>
              <a:rPr lang="en-US" altLang="zh-CN" sz="2800" dirty="0"/>
              <a:t>false information</a:t>
            </a:r>
            <a:endParaRPr lang="en-US" altLang="zh-CN" sz="2800" dirty="0"/>
          </a:p>
          <a:p>
            <a:r>
              <a:rPr lang="zh-CN" altLang="en-US" sz="2800" dirty="0"/>
              <a:t>最多</a:t>
            </a:r>
            <a:r>
              <a:rPr lang="en-US" altLang="zh-CN" sz="2800" dirty="0"/>
              <a:t>/</a:t>
            </a:r>
            <a:r>
              <a:rPr lang="zh-CN" altLang="en-US" sz="2800" dirty="0"/>
              <a:t>最少有  </a:t>
            </a:r>
            <a:r>
              <a:rPr lang="en-US" altLang="zh-CN" sz="2800" dirty="0"/>
              <a:t>a maximum/minimum of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5047" y="302359"/>
            <a:ext cx="11675469" cy="655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The sum of two and two is four. </a:t>
            </a:r>
            <a:r>
              <a:rPr lang="zh-CN" altLang="en-US" sz="2800" dirty="0"/>
              <a:t>总和</a:t>
            </a:r>
            <a:endParaRPr lang="en-US" altLang="zh-CN" sz="2800" dirty="0"/>
          </a:p>
          <a:p>
            <a:r>
              <a:rPr lang="zh-CN" altLang="en-US" sz="2800" dirty="0"/>
              <a:t>总结 </a:t>
            </a:r>
            <a:r>
              <a:rPr lang="en-US" altLang="zh-CN" sz="2800" dirty="0"/>
              <a:t>To sum up </a:t>
            </a:r>
            <a:endParaRPr lang="en-US" altLang="zh-CN" sz="2800" dirty="0"/>
          </a:p>
          <a:p>
            <a:r>
              <a:rPr lang="zh-CN" altLang="en-US" sz="2800" dirty="0"/>
              <a:t>准确的描述 </a:t>
            </a:r>
            <a:r>
              <a:rPr lang="en-US" altLang="zh-CN" sz="2800" dirty="0"/>
              <a:t>accurate description</a:t>
            </a:r>
            <a:endParaRPr lang="en-US" altLang="zh-CN" sz="2800" dirty="0"/>
          </a:p>
          <a:p>
            <a:r>
              <a:rPr lang="zh-CN" altLang="en-US" sz="2800" dirty="0"/>
              <a:t>致力于 </a:t>
            </a:r>
            <a:r>
              <a:rPr lang="en-US" altLang="zh-CN" sz="2800" dirty="0"/>
              <a:t>be commi</a:t>
            </a:r>
            <a:r>
              <a:rPr lang="en-US" altLang="zh-CN" sz="2800" dirty="0">
                <a:highlight>
                  <a:srgbClr val="FFFF00"/>
                </a:highlight>
              </a:rPr>
              <a:t>tt</a:t>
            </a:r>
            <a:r>
              <a:rPr lang="en-US" altLang="zh-CN" sz="2800" dirty="0"/>
              <a:t>ed to doing</a:t>
            </a:r>
            <a:endParaRPr lang="en-US" altLang="zh-CN" sz="2800" dirty="0"/>
          </a:p>
          <a:p>
            <a:r>
              <a:rPr lang="zh-CN" altLang="en-US" sz="2800" dirty="0"/>
              <a:t>种族歧视 </a:t>
            </a:r>
            <a:r>
              <a:rPr lang="en-US" altLang="zh-CN" sz="2800" dirty="0"/>
              <a:t>racial discrimination</a:t>
            </a:r>
            <a:endParaRPr lang="en-US" altLang="zh-CN" sz="2800" dirty="0"/>
          </a:p>
          <a:p>
            <a:r>
              <a:rPr lang="zh-CN" altLang="en-US" sz="2800" dirty="0"/>
              <a:t>学会</a:t>
            </a:r>
            <a:r>
              <a:rPr lang="zh-CN" altLang="en-US" sz="2800" dirty="0">
                <a:solidFill>
                  <a:srgbClr val="FF0000"/>
                </a:solidFill>
              </a:rPr>
              <a:t>分辨</a:t>
            </a:r>
            <a:r>
              <a:rPr lang="zh-CN" altLang="en-US" sz="2800" dirty="0"/>
              <a:t>是非 </a:t>
            </a:r>
            <a:r>
              <a:rPr lang="en-US" altLang="zh-CN" sz="2800" dirty="0"/>
              <a:t>learn discrimination between right and wrong</a:t>
            </a:r>
            <a:endParaRPr lang="en-US" altLang="zh-CN" sz="2800" dirty="0"/>
          </a:p>
          <a:p>
            <a:r>
              <a:rPr lang="zh-CN" altLang="en-US" sz="2800" dirty="0"/>
              <a:t>有了明辨是非分的能力</a:t>
            </a:r>
            <a:r>
              <a:rPr lang="en-US" altLang="zh-CN" sz="2800" dirty="0"/>
              <a:t>… with great discrimination</a:t>
            </a:r>
            <a:endParaRPr lang="en-US" altLang="zh-CN" sz="2800" dirty="0"/>
          </a:p>
          <a:p>
            <a:r>
              <a:rPr lang="en-US" altLang="zh-CN" sz="2800" dirty="0"/>
              <a:t>The two brothers are so much alike; it is difficult to </a:t>
            </a:r>
            <a:r>
              <a:rPr lang="en-US" altLang="zh-CN" sz="2800" dirty="0">
                <a:solidFill>
                  <a:srgbClr val="FF0000"/>
                </a:solidFill>
              </a:rPr>
              <a:t>discriminate</a:t>
            </a:r>
            <a:r>
              <a:rPr lang="en-US" altLang="zh-CN" sz="2800" dirty="0"/>
              <a:t> one </a:t>
            </a:r>
            <a:r>
              <a:rPr lang="en-US" altLang="zh-CN" sz="2800" dirty="0">
                <a:solidFill>
                  <a:srgbClr val="FF0000"/>
                </a:solidFill>
              </a:rPr>
              <a:t>from</a:t>
            </a:r>
            <a:r>
              <a:rPr lang="en-US" altLang="zh-CN" sz="2800" dirty="0"/>
              <a:t> the other.</a:t>
            </a:r>
            <a:endParaRPr lang="en-US" altLang="zh-CN" sz="2800" dirty="0"/>
          </a:p>
          <a:p>
            <a:r>
              <a:rPr lang="zh-CN" altLang="en-US" sz="2800" dirty="0"/>
              <a:t>有一种本能的好奇心 </a:t>
            </a:r>
            <a:r>
              <a:rPr lang="en-US" altLang="zh-CN" sz="2800" dirty="0"/>
              <a:t>have a natural curiosity about</a:t>
            </a:r>
            <a:endParaRPr lang="en-US" altLang="zh-CN" sz="2800" dirty="0"/>
          </a:p>
          <a:p>
            <a:r>
              <a:rPr lang="zh-CN" altLang="en-US" sz="2800" dirty="0"/>
              <a:t>满足</a:t>
            </a:r>
            <a:r>
              <a:rPr lang="en-US" altLang="zh-CN" sz="2800" dirty="0"/>
              <a:t>/</a:t>
            </a:r>
            <a:r>
              <a:rPr lang="zh-CN" altLang="en-US" sz="2800" dirty="0"/>
              <a:t>激起某人的好奇心 </a:t>
            </a:r>
            <a:r>
              <a:rPr lang="en-US" altLang="zh-CN" sz="2800" dirty="0"/>
              <a:t>satisfy/arouse one’s curiosity</a:t>
            </a:r>
            <a:endParaRPr lang="en-US" altLang="zh-CN" sz="2800" dirty="0"/>
          </a:p>
          <a:p>
            <a:r>
              <a:rPr lang="zh-CN" altLang="en-US" sz="2800" dirty="0"/>
              <a:t>出于好奇 </a:t>
            </a:r>
            <a:r>
              <a:rPr lang="en-US" altLang="zh-CN" sz="2800" dirty="0"/>
              <a:t>out of curiosity</a:t>
            </a:r>
            <a:endParaRPr lang="en-US" altLang="zh-CN" sz="2800" dirty="0"/>
          </a:p>
          <a:p>
            <a:r>
              <a:rPr lang="zh-CN" altLang="en-US" sz="2800" dirty="0"/>
              <a:t>已</a:t>
            </a:r>
            <a:r>
              <a:rPr lang="zh-CN" altLang="en-US" sz="2800" dirty="0">
                <a:solidFill>
                  <a:srgbClr val="FF0000"/>
                </a:solidFill>
              </a:rPr>
              <a:t>承诺</a:t>
            </a:r>
            <a:r>
              <a:rPr lang="zh-CN" altLang="en-US" sz="2800" dirty="0"/>
              <a:t>不引用瓶装水 </a:t>
            </a:r>
            <a:r>
              <a:rPr lang="en-US" altLang="zh-CN" sz="2800" dirty="0"/>
              <a:t>She has made a commitment to </a:t>
            </a:r>
            <a:r>
              <a:rPr lang="en-US" altLang="zh-CN" sz="2800" dirty="0">
                <a:highlight>
                  <a:srgbClr val="FFFF00"/>
                </a:highlight>
              </a:rPr>
              <a:t>going</a:t>
            </a:r>
            <a:r>
              <a:rPr lang="en-US" altLang="zh-CN" sz="2800" dirty="0"/>
              <a:t> bottle-free.</a:t>
            </a:r>
            <a:endParaRPr lang="en-US" altLang="zh-CN" sz="2800" dirty="0"/>
          </a:p>
          <a:p>
            <a:r>
              <a:rPr lang="zh-CN" altLang="en-US" sz="2800" dirty="0"/>
              <a:t>对这一工作有</a:t>
            </a:r>
            <a:r>
              <a:rPr lang="zh-CN" altLang="en-US" sz="2800" dirty="0">
                <a:solidFill>
                  <a:srgbClr val="FF0000"/>
                </a:solidFill>
              </a:rPr>
              <a:t>献</a:t>
            </a:r>
            <a:r>
              <a:rPr lang="zh-CN" altLang="en-US" sz="2800" dirty="0"/>
              <a:t>身精神的人 </a:t>
            </a:r>
            <a:r>
              <a:rPr lang="en-US" altLang="zh-CN" sz="2800" dirty="0"/>
              <a:t>a real sense of commitment to the job</a:t>
            </a:r>
            <a:endParaRPr lang="en-US" altLang="zh-CN" sz="2800" dirty="0"/>
          </a:p>
          <a:p>
            <a:endParaRPr lang="zh-CN" alt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0492" y="530492"/>
            <a:ext cx="106586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The house </a:t>
            </a:r>
            <a:r>
              <a:rPr lang="en-US" altLang="zh-CN" sz="2800" dirty="0">
                <a:solidFill>
                  <a:srgbClr val="FF0000"/>
                </a:solidFill>
              </a:rPr>
              <a:t>was founded on </a:t>
            </a:r>
            <a:r>
              <a:rPr lang="en-US" altLang="zh-CN" sz="2800" dirty="0"/>
              <a:t>a donation fund.</a:t>
            </a:r>
            <a:endParaRPr lang="en-US" altLang="zh-CN" sz="2800" dirty="0"/>
          </a:p>
          <a:p>
            <a:r>
              <a:rPr lang="zh-CN" altLang="en-US" sz="2800" dirty="0"/>
              <a:t>指控某人做某事 </a:t>
            </a:r>
            <a:r>
              <a:rPr lang="en-US" altLang="zh-CN" sz="2800" dirty="0"/>
              <a:t>accuse sb. of (doing)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r>
              <a:rPr lang="zh-CN" altLang="en-US" sz="2800" dirty="0"/>
              <a:t>个人所得税 </a:t>
            </a:r>
            <a:r>
              <a:rPr lang="en-US" altLang="zh-CN" sz="2800" dirty="0"/>
              <a:t>personal income tax</a:t>
            </a:r>
            <a:endParaRPr lang="en-US" altLang="zh-CN" sz="2800" dirty="0"/>
          </a:p>
          <a:p>
            <a:r>
              <a:rPr lang="zh-CN" altLang="en-US" sz="2800" dirty="0"/>
              <a:t>爬上台阶 </a:t>
            </a:r>
            <a:r>
              <a:rPr lang="en-US" altLang="zh-CN" sz="2800" dirty="0"/>
              <a:t>mount the steps</a:t>
            </a:r>
            <a:endParaRPr lang="en-US" altLang="zh-CN" sz="2800" dirty="0"/>
          </a:p>
          <a:p>
            <a:r>
              <a:rPr lang="zh-CN" altLang="en-US" sz="2800" dirty="0"/>
              <a:t>家庭剧 </a:t>
            </a:r>
            <a:r>
              <a:rPr lang="en-US" altLang="zh-CN" sz="2800" dirty="0"/>
              <a:t>family drama</a:t>
            </a:r>
            <a:endParaRPr lang="en-US" altLang="zh-CN" sz="2800" dirty="0"/>
          </a:p>
          <a:p>
            <a:r>
              <a:rPr lang="en-US" altLang="zh-CN" sz="2800" dirty="0"/>
              <a:t>There is little chance that we will win the match. </a:t>
            </a:r>
            <a:r>
              <a:rPr lang="en-US" altLang="zh-CN" sz="2800" dirty="0">
                <a:solidFill>
                  <a:srgbClr val="FF0000"/>
                </a:solidFill>
              </a:rPr>
              <a:t>Nevertheless</a:t>
            </a:r>
            <a:r>
              <a:rPr lang="en-US" altLang="zh-CN" sz="2800" dirty="0"/>
              <a:t>, it is important that we try.  </a:t>
            </a:r>
            <a:r>
              <a:rPr lang="zh-CN" altLang="en-US" sz="2800" dirty="0">
                <a:solidFill>
                  <a:srgbClr val="FF0000"/>
                </a:solidFill>
              </a:rPr>
              <a:t>尽管如此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EwNTM5NzYwMDRjMzkwZTVkZjY2ODkwMGIxNGU0OTU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1868</Words>
  <Application>WPS 演示</Application>
  <PresentationFormat>宽屏</PresentationFormat>
  <Paragraphs>70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微软雅黑</vt:lpstr>
      <vt:lpstr>Arial Unicode MS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97868</dc:creator>
  <cp:lastModifiedBy>兔兔</cp:lastModifiedBy>
  <cp:revision>79</cp:revision>
  <dcterms:created xsi:type="dcterms:W3CDTF">2023-08-09T12:44:00Z</dcterms:created>
  <dcterms:modified xsi:type="dcterms:W3CDTF">2024-10-12T06:40:28Z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2052-12.1.0.18276</vt:lpwstr>
  </property>
</Properties>
</file>