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607" r:id="rId2"/>
    <p:sldId id="608" r:id="rId3"/>
    <p:sldId id="609" r:id="rId4"/>
    <p:sldId id="610" r:id="rId5"/>
    <p:sldId id="611" r:id="rId6"/>
    <p:sldId id="612" r:id="rId7"/>
    <p:sldId id="260" r:id="rId8"/>
    <p:sldId id="261" r:id="rId9"/>
    <p:sldId id="262" r:id="rId10"/>
    <p:sldId id="263" r:id="rId1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0" d="100"/>
          <a:sy n="90" d="100"/>
        </p:scale>
        <p:origin x="14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C904D1D-801C-0D7C-38C2-5F726210BA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06B4ED55-D3A0-5A62-D9E9-4EF6675A0EB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030807E-9DD0-CC31-7282-401BFA88CE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5A593-2FC1-4779-A5F0-64D579F466B1}" type="datetimeFigureOut">
              <a:rPr lang="zh-CN" altLang="en-US" smtClean="0"/>
              <a:t>2024/6/1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66D8436-9C7F-1DE0-818E-76DDD96CF7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C4F6447-A381-31F4-639B-A0E3FFD975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E5745-8F3D-46D7-A5EE-4D8439BC421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65963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D361954-1A18-81C3-1DD9-8666C23355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AA2CDCF2-8E01-7642-F9E1-36078CF5337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9CA628B-071E-50F9-2854-284EC20F27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5A593-2FC1-4779-A5F0-64D579F466B1}" type="datetimeFigureOut">
              <a:rPr lang="zh-CN" altLang="en-US" smtClean="0"/>
              <a:t>2024/6/1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E99AEC0-53F3-D3A3-4C1C-B06C8BC016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23917E4-3001-0390-69A0-3D9E728F8F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E5745-8F3D-46D7-A5EE-4D8439BC421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45481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EA7B4239-B58B-CF23-CC15-BB287DF955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992389A5-CAB6-D003-3885-FDC51813A92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A774010-A1EF-EDE7-B43B-A22A184C3B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5A593-2FC1-4779-A5F0-64D579F466B1}" type="datetimeFigureOut">
              <a:rPr lang="zh-CN" altLang="en-US" smtClean="0"/>
              <a:t>2024/6/1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4060D88-6E2F-01F6-5A32-68E4ABC0B1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762D19A-5779-FA5C-3C8D-A9D195CFF6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E5745-8F3D-46D7-A5EE-4D8439BC421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62068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BF1C294-C5B4-05DC-D3A4-CB3B50C888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8751AE7-6ED2-0041-0066-BAF159D071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F5B8DC9-2735-FD52-6CA8-70EF0DE4E9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5A593-2FC1-4779-A5F0-64D579F466B1}" type="datetimeFigureOut">
              <a:rPr lang="zh-CN" altLang="en-US" smtClean="0"/>
              <a:t>2024/6/1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A2BEB85-14FD-6838-602F-A3BF970D72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35250BD-89AF-D20A-8DCD-C90571629D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E5745-8F3D-46D7-A5EE-4D8439BC421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2675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C2C030C-7BE7-B416-C2A1-4B36CD4308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71659D5A-928B-4912-1FC9-F9AF839C21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ABF3C6F-AA03-EBD1-2654-EFED4F8D77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5A593-2FC1-4779-A5F0-64D579F466B1}" type="datetimeFigureOut">
              <a:rPr lang="zh-CN" altLang="en-US" smtClean="0"/>
              <a:t>2024/6/1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74A4A73-4311-9D35-AB0F-7180522655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32BD237-4BE0-3F42-3944-32DDEE4ED6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E5745-8F3D-46D7-A5EE-4D8439BC421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97077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064A121-D3DB-6F65-1403-AECA1878B7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07898FB-49B2-D6B6-D01D-A4C34DCEACE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F65A1AE9-30BC-6333-773A-A75BF85F70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46D8729C-E057-FCD9-1F9F-7AFAC17202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5A593-2FC1-4779-A5F0-64D579F466B1}" type="datetimeFigureOut">
              <a:rPr lang="zh-CN" altLang="en-US" smtClean="0"/>
              <a:t>2024/6/1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1E1A5D9B-EDA4-2457-3431-A403428068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316F7571-FBD7-6366-89F2-9274ED79B6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E5745-8F3D-46D7-A5EE-4D8439BC421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45509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52816D7-E8B8-A6CA-2DF9-287D7770BF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8C739461-B9BF-8623-DB26-FFC977328D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FE1293D7-2007-37DA-26C4-91B9A6BDCA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78EF57C6-C315-1D8D-6F86-454882D2D29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B6954018-5A8D-183C-E1C8-E47CDF9C0AE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4F16CF77-D788-1F4B-1DAD-4A414AE1AE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5A593-2FC1-4779-A5F0-64D579F466B1}" type="datetimeFigureOut">
              <a:rPr lang="zh-CN" altLang="en-US" smtClean="0"/>
              <a:t>2024/6/1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84F5F3B3-43D8-290E-3FF8-41DE84B9A1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6F7FF048-0534-EF92-CF4A-B36A4ACBBF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E5745-8F3D-46D7-A5EE-4D8439BC421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65844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B2A7719-2717-E6AB-5F11-AA8BFE73B7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4141964C-2908-83D3-AA21-45D8E3FC8D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5A593-2FC1-4779-A5F0-64D579F466B1}" type="datetimeFigureOut">
              <a:rPr lang="zh-CN" altLang="en-US" smtClean="0"/>
              <a:t>2024/6/1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0D281D1D-2B16-FDC2-C088-74B66D3825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BE8677A3-E195-25A5-65D4-B943BE2A0A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E5745-8F3D-46D7-A5EE-4D8439BC421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60603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A2BBEC6A-DF43-51EA-C9AA-235A708EC6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5A593-2FC1-4779-A5F0-64D579F466B1}" type="datetimeFigureOut">
              <a:rPr lang="zh-CN" altLang="en-US" smtClean="0"/>
              <a:t>2024/6/1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1DE218C1-C059-0057-943F-F092DD1C3C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AF8C85D6-EEDC-7253-170A-0202D81402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E5745-8F3D-46D7-A5EE-4D8439BC421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21718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255F883-0C18-0967-5F2D-C5E4C5B05A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D94E9ED-21F0-23A1-8853-8CBC07AF80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C223C6B4-A732-19DB-F4C5-3FEC49D883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96DD35E2-60CA-FC66-2245-2AC9EA3CD9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5A593-2FC1-4779-A5F0-64D579F466B1}" type="datetimeFigureOut">
              <a:rPr lang="zh-CN" altLang="en-US" smtClean="0"/>
              <a:t>2024/6/1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F01369B2-8BF6-7BDA-908C-D32A3DBBC5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5988CC5C-C7C3-D3BE-FF4E-7F8776AA34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E5745-8F3D-46D7-A5EE-4D8439BC421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617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FBBED6A-E946-A5C8-C3B2-1DD41765FC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EAD945B3-8E33-CD06-CD97-1B1670A2460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F734888C-E538-663B-2FCC-0E8C7485AD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D8E4F730-9D66-2581-C051-B4D1DC1EBB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5A593-2FC1-4779-A5F0-64D579F466B1}" type="datetimeFigureOut">
              <a:rPr lang="zh-CN" altLang="en-US" smtClean="0"/>
              <a:t>2024/6/1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8813D5C0-ED36-A91F-DF65-08AFF79DA3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1A8A6E3A-1524-49D2-403E-4F0248ABF7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E5745-8F3D-46D7-A5EE-4D8439BC421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72940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364F8AC7-ADBB-21FA-397E-C4FD2D7B02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230E347C-43B6-7822-6460-EFD4447968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07C196C-55D1-AC95-3E1A-D28736EA6C8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95A593-2FC1-4779-A5F0-64D579F466B1}" type="datetimeFigureOut">
              <a:rPr lang="zh-CN" altLang="en-US" smtClean="0"/>
              <a:t>2024/6/1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8793225-46A9-5024-A570-101031DCCB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3247D55-0257-628E-E9B1-C7E9E74F92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8E5745-8F3D-46D7-A5EE-4D8439BC421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4302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6BC78BBC-36F3-99E5-BFE5-FD11E4288600}"/>
              </a:ext>
            </a:extLst>
          </p:cNvPr>
          <p:cNvSpPr txBox="1"/>
          <p:nvPr/>
        </p:nvSpPr>
        <p:spPr>
          <a:xfrm>
            <a:off x="476693" y="151179"/>
            <a:ext cx="10969256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28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1.________ v.</a:t>
            </a:r>
            <a:r>
              <a:rPr lang="zh-CN" altLang="zh-CN" sz="28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作曲</a:t>
            </a:r>
            <a:r>
              <a:rPr lang="en-US" altLang="zh-CN" sz="28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sz="28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组成</a:t>
            </a:r>
            <a:r>
              <a:rPr lang="en-US" altLang="zh-CN" sz="28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sz="28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撰写</a:t>
            </a:r>
            <a:r>
              <a:rPr lang="en-US" altLang="zh-CN" sz="28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sz="28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使镇静</a:t>
            </a:r>
            <a:r>
              <a:rPr lang="en-US" altLang="zh-CN" sz="28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en-US" altLang="zh-CN" sz="2800" u="sng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en-US" altLang="zh-CN" sz="28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n.</a:t>
            </a:r>
            <a:r>
              <a:rPr lang="zh-CN" altLang="zh-CN" sz="28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作曲家</a:t>
            </a:r>
            <a:r>
              <a:rPr lang="en-US" altLang="zh-CN" sz="28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作曲者</a:t>
            </a:r>
            <a:r>
              <a:rPr lang="en-US" altLang="zh-CN" sz="28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en-US" altLang="zh-CN" sz="2800" u="sng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en-US" altLang="zh-CN" sz="28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sz="28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构成，作曲，作品</a:t>
            </a:r>
            <a:endParaRPr lang="en-US" altLang="zh-CN" sz="2800" kern="1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2._______</a:t>
            </a:r>
            <a:r>
              <a:rPr lang="zh-CN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由</a:t>
            </a: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……</a:t>
            </a:r>
            <a:r>
              <a:rPr lang="zh-CN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构成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endParaRPr lang="en-US" altLang="zh-CN" sz="2800" kern="100" dirty="0">
              <a:latin typeface="Times New Roman" panose="02020603050405020304" pitchFamily="18" charset="0"/>
              <a:cs typeface="Courier New" panose="02070309020205020404" pitchFamily="49" charset="0"/>
            </a:endParaRPr>
          </a:p>
          <a:p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3.________</a:t>
            </a:r>
            <a:r>
              <a:rPr lang="zh-CN" altLang="zh-CN" sz="28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使自己镇静</a:t>
            </a:r>
            <a:endParaRPr lang="en-US" altLang="zh-CN" sz="2800" kern="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CN" sz="2800" kern="100" dirty="0">
                <a:latin typeface="Times New Roman" panose="02020603050405020304" pitchFamily="18" charset="0"/>
                <a:cs typeface="Courier New" panose="02070309020205020404" pitchFamily="49" charset="0"/>
              </a:rPr>
              <a:t>4.Those who work deserve ________</a:t>
            </a:r>
            <a:r>
              <a:rPr lang="zh-CN" altLang="zh-CN" sz="28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．劳动者</a:t>
            </a:r>
            <a:r>
              <a:rPr lang="zh-CN" altLang="zh-CN" sz="2800" kern="1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该</a:t>
            </a:r>
            <a:r>
              <a:rPr lang="zh-CN" altLang="zh-CN" sz="28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得食。</a:t>
            </a:r>
            <a:endParaRPr lang="en-US" altLang="zh-CN" sz="2800" kern="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CN" sz="2800" kern="100" dirty="0">
                <a:latin typeface="Times New Roman" panose="02020603050405020304" pitchFamily="18" charset="0"/>
                <a:cs typeface="Courier New" panose="02070309020205020404" pitchFamily="49" charset="0"/>
              </a:rPr>
              <a:t>5.He deserves___________</a:t>
            </a:r>
            <a:r>
              <a:rPr lang="zh-CN" altLang="zh-CN" sz="28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．他</a:t>
            </a:r>
            <a:r>
              <a:rPr lang="zh-CN" altLang="zh-CN" sz="2800" kern="1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应当</a:t>
            </a:r>
            <a:r>
              <a:rPr lang="zh-CN" altLang="zh-CN" sz="28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受到批评。</a:t>
            </a:r>
            <a:endParaRPr lang="en-US" altLang="zh-CN" sz="2800" kern="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6.________</a:t>
            </a:r>
            <a:r>
              <a:rPr lang="zh-CN" altLang="zh-CN" sz="28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某人</a:t>
            </a:r>
            <a:r>
              <a:rPr lang="en-US" altLang="zh-CN" sz="2800" kern="100" dirty="0">
                <a:latin typeface="Times New Roman" panose="02020603050405020304" pitchFamily="18" charset="0"/>
                <a:cs typeface="Courier New" panose="02070309020205020404" pitchFamily="49" charset="0"/>
              </a:rPr>
              <a:t>/</a:t>
            </a:r>
            <a:r>
              <a:rPr lang="zh-CN" altLang="zh-CN" sz="28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某事值得被</a:t>
            </a:r>
            <a:r>
              <a:rPr lang="en-US" altLang="zh-CN" sz="28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……(</a:t>
            </a:r>
            <a:r>
              <a:rPr lang="zh-CN" altLang="en-US" sz="2800" kern="1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写全</a:t>
            </a:r>
            <a:r>
              <a:rPr lang="en-US" altLang="zh-CN" sz="28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en-US" altLang="zh-CN" sz="28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 _________</a:t>
            </a:r>
            <a:r>
              <a:rPr lang="zh-CN" altLang="en-US" sz="28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值得考虑</a:t>
            </a:r>
            <a:endParaRPr lang="en-US" altLang="zh-CN" sz="2800" kern="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CN" sz="28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8. _____ a _____</a:t>
            </a:r>
            <a:r>
              <a:rPr lang="zh-CN" altLang="en-US" sz="28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值得一提</a:t>
            </a:r>
            <a:endParaRPr lang="en-US" altLang="zh-CN" sz="2800" kern="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</a:t>
            </a:r>
            <a:r>
              <a:rPr lang="en-US" altLang="zh-CN" sz="2800" u="sng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adj. 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令人愉快的，友好的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en-US" altLang="zh-CN" sz="2800" u="sng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adj. 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感到愉快的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endParaRPr lang="zh-CN" altLang="zh-CN" sz="2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2800" u="sng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n. 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快乐，乐事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______adj.</a:t>
            </a:r>
            <a:r>
              <a:rPr lang="zh-CN" altLang="en-US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不愉快的</a:t>
            </a:r>
            <a:endParaRPr lang="en-US" altLang="zh-CN" sz="2800" kern="1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28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10. The c_________ of air pollution and exercises increases the potential problems.</a:t>
            </a:r>
            <a:endParaRPr lang="zh-CN" altLang="zh-CN" sz="2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en-US" altLang="zh-CN" sz="2800" kern="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altLang="zh-CN" sz="2800" kern="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71752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1072BA0C-9A92-AC3B-4B0F-59402C534042}"/>
              </a:ext>
            </a:extLst>
          </p:cNvPr>
          <p:cNvSpPr txBox="1"/>
          <p:nvPr/>
        </p:nvSpPr>
        <p:spPr>
          <a:xfrm>
            <a:off x="559982" y="524539"/>
            <a:ext cx="1125633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9.communist adj.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共产主义的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n. 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共产主义者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→communism n. 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共产主义</a:t>
            </a:r>
            <a:endParaRPr lang="zh-CN" altLang="zh-CN" sz="2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10.defend v. 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保护，防御，辩解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→</a:t>
            </a:r>
            <a:r>
              <a:rPr lang="en-US" altLang="zh-CN" sz="2800" kern="100" dirty="0" err="1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defence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n. 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保护，防御，辩解</a:t>
            </a:r>
            <a:endParaRPr lang="zh-CN" altLang="zh-CN" sz="2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11.greet v. 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问候，欢迎，招呼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→greetings n. 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问候，欢迎</a:t>
            </a:r>
            <a:endParaRPr lang="en-US" altLang="zh-CN" sz="2800" kern="100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12.suitable adj.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合适的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适宜的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适当的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→suit v. 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适合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使适合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相配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n.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一套衣服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副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套</a:t>
            </a:r>
            <a:endParaRPr lang="en-US" altLang="zh-CN" sz="2800" kern="100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13.recording n. 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录音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视频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录制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记录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记载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→record n. 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记录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记载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v.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记录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…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录音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en-US" altLang="zh-CN" sz="2800" u="sng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recorder n.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法官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记录员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录音机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录像机</a:t>
            </a:r>
            <a:endParaRPr lang="en-US" altLang="zh-CN" sz="2800" kern="100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14.distant adj. 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遥远的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远处的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久远的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冷淡的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远亲的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→ distance n.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距离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远处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冷淡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疏远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v. 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拉开距离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…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疏远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→distantly adv.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冷淡地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遥远地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模糊地</a:t>
            </a:r>
            <a:endParaRPr lang="zh-CN" altLang="zh-CN" sz="2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52725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46F03FB0-66CF-78BD-A31A-6AD3EF20C308}"/>
              </a:ext>
            </a:extLst>
          </p:cNvPr>
          <p:cNvSpPr txBox="1"/>
          <p:nvPr/>
        </p:nvSpPr>
        <p:spPr>
          <a:xfrm>
            <a:off x="489097" y="163032"/>
            <a:ext cx="11001154" cy="76944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282249" algn="just"/>
            <a:r>
              <a:rPr lang="en-US" altLang="zh-CN" sz="28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11. It took the ____________ (combine) efforts of both the press and the public to bring about a change in the law. </a:t>
            </a:r>
          </a:p>
          <a:p>
            <a:pPr indent="282249" algn="just"/>
            <a:r>
              <a:rPr lang="en-US" altLang="zh-CN" sz="28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12.The firm is working on a new product ____________ combination with several overseas partners.</a:t>
            </a:r>
          </a:p>
          <a:p>
            <a:pPr indent="282249" algn="just"/>
            <a:r>
              <a:rPr lang="en-US" altLang="zh-CN" sz="28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13. The study of traditions should ____________ (combine) with practice.</a:t>
            </a:r>
          </a:p>
          <a:p>
            <a:pPr indent="282249" algn="just"/>
            <a:r>
              <a:rPr lang="en-US" altLang="zh-CN" sz="28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14. In recent years, an English word “infosphere” has appeared, ________(combine) the sense of  “information” and “atmosphere”.</a:t>
            </a:r>
          </a:p>
          <a:p>
            <a:pPr indent="282249" algn="just"/>
            <a:r>
              <a:rPr lang="en-US" altLang="zh-CN" sz="28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15. Technological innovation, _____(combine) with good marketing, will promote the sales of these products.</a:t>
            </a:r>
          </a:p>
          <a:p>
            <a:pPr indent="282249" algn="just"/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16.________</a:t>
            </a:r>
            <a:r>
              <a:rPr lang="zh-CN" altLang="zh-CN" sz="2800" dirty="0">
                <a:latin typeface="Times New Roman" panose="02020603050405020304" pitchFamily="18" charset="0"/>
              </a:rPr>
              <a:t>向某人保证某事</a:t>
            </a:r>
          </a:p>
          <a:p>
            <a:pPr indent="282249" algn="just"/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17.________</a:t>
            </a:r>
            <a:r>
              <a:rPr lang="zh-CN" altLang="zh-CN" sz="2800" dirty="0">
                <a:latin typeface="Times New Roman" panose="02020603050405020304" pitchFamily="18" charset="0"/>
              </a:rPr>
              <a:t>保证做某事</a:t>
            </a:r>
            <a:r>
              <a:rPr lang="en-US" altLang="zh-CN" sz="2800" dirty="0">
                <a:latin typeface="Times New Roman" panose="02020603050405020304" pitchFamily="18" charset="0"/>
              </a:rPr>
              <a:t>		</a:t>
            </a:r>
            <a:endParaRPr lang="zh-CN" altLang="zh-CN" sz="2800" dirty="0">
              <a:latin typeface="Times New Roman" panose="02020603050405020304" pitchFamily="18" charset="0"/>
            </a:endParaRPr>
          </a:p>
          <a:p>
            <a:pPr indent="282249" algn="just"/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18.________</a:t>
            </a:r>
            <a:r>
              <a:rPr lang="zh-CN" altLang="zh-CN" sz="2800" dirty="0">
                <a:highlight>
                  <a:srgbClr val="FFFF00"/>
                </a:highlight>
                <a:latin typeface="Times New Roman" panose="02020603050405020304" pitchFamily="18" charset="0"/>
              </a:rPr>
              <a:t>肯定</a:t>
            </a:r>
            <a:r>
              <a:rPr lang="en-US" altLang="zh-CN" sz="2800" dirty="0">
                <a:highlight>
                  <a:srgbClr val="FFFF00"/>
                </a:highlight>
                <a:latin typeface="Times New Roman" panose="02020603050405020304" pitchFamily="18" charset="0"/>
              </a:rPr>
              <a:t>/</a:t>
            </a:r>
            <a:r>
              <a:rPr lang="zh-CN" altLang="zh-CN" sz="2800" dirty="0">
                <a:highlight>
                  <a:srgbClr val="FFFF00"/>
                </a:highlight>
                <a:latin typeface="Times New Roman" panose="02020603050405020304" pitchFamily="18" charset="0"/>
              </a:rPr>
              <a:t>必定会做某事</a:t>
            </a:r>
            <a:r>
              <a:rPr lang="en-US" altLang="zh-CN" sz="2800" dirty="0">
                <a:highlight>
                  <a:srgbClr val="FFFF00"/>
                </a:highlight>
                <a:latin typeface="Times New Roman" panose="02020603050405020304" pitchFamily="18" charset="0"/>
              </a:rPr>
              <a:t>	</a:t>
            </a:r>
          </a:p>
          <a:p>
            <a:pPr indent="282249" algn="just"/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19. ________</a:t>
            </a:r>
            <a:r>
              <a:rPr lang="zh-CN" altLang="en-US" sz="2800" dirty="0">
                <a:latin typeface="Times New Roman" panose="02020603050405020304" pitchFamily="18" charset="0"/>
              </a:rPr>
              <a:t>保证</a:t>
            </a:r>
            <a:r>
              <a:rPr lang="en-US" altLang="zh-CN" sz="2800" dirty="0">
                <a:latin typeface="Times New Roman" panose="02020603050405020304" pitchFamily="18" charset="0"/>
              </a:rPr>
              <a:t>…</a:t>
            </a:r>
            <a:r>
              <a:rPr lang="zh-CN" altLang="en-US" sz="2800" dirty="0">
                <a:latin typeface="Times New Roman" panose="02020603050405020304" pitchFamily="18" charset="0"/>
              </a:rPr>
              <a:t>免遭</a:t>
            </a:r>
            <a:r>
              <a:rPr lang="en-US" altLang="zh-CN" sz="2800" dirty="0">
                <a:latin typeface="Times New Roman" panose="02020603050405020304" pitchFamily="18" charset="0"/>
              </a:rPr>
              <a:t>… </a:t>
            </a:r>
          </a:p>
          <a:p>
            <a:pPr indent="282249" algn="just"/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20. ________</a:t>
            </a:r>
            <a:r>
              <a:rPr lang="zh-CN" altLang="zh-CN" sz="2800" dirty="0">
                <a:latin typeface="Times New Roman" panose="02020603050405020304" pitchFamily="18" charset="0"/>
              </a:rPr>
              <a:t>在保修期内</a:t>
            </a:r>
            <a:r>
              <a:rPr lang="en-US" altLang="zh-CN" sz="2800" dirty="0">
                <a:latin typeface="Times New Roman" panose="02020603050405020304" pitchFamily="18" charset="0"/>
              </a:rPr>
              <a:t>	</a:t>
            </a:r>
          </a:p>
          <a:p>
            <a:pPr indent="282249" algn="just"/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21.________ </a:t>
            </a:r>
            <a:r>
              <a:rPr lang="en-US" altLang="zh-CN" sz="2800" dirty="0">
                <a:latin typeface="Times New Roman" panose="02020603050405020304" pitchFamily="18" charset="0"/>
              </a:rPr>
              <a:t>……</a:t>
            </a:r>
            <a:r>
              <a:rPr lang="zh-CN" altLang="zh-CN" sz="2800" dirty="0">
                <a:latin typeface="Times New Roman" panose="02020603050405020304" pitchFamily="18" charset="0"/>
              </a:rPr>
              <a:t>的保障</a:t>
            </a:r>
            <a:r>
              <a:rPr lang="en-US" altLang="zh-CN" sz="2800" dirty="0">
                <a:latin typeface="Times New Roman" panose="02020603050405020304" pitchFamily="18" charset="0"/>
              </a:rPr>
              <a:t>/</a:t>
            </a:r>
            <a:r>
              <a:rPr lang="zh-CN" altLang="zh-CN" sz="2800" dirty="0">
                <a:latin typeface="Times New Roman" panose="02020603050405020304" pitchFamily="18" charset="0"/>
              </a:rPr>
              <a:t>保证</a:t>
            </a:r>
            <a:endParaRPr lang="en-US" altLang="zh-CN" sz="2800" dirty="0">
              <a:latin typeface="Times New Roman" panose="02020603050405020304" pitchFamily="18" charset="0"/>
            </a:endParaRPr>
          </a:p>
          <a:p>
            <a:pPr indent="282249" algn="just"/>
            <a:endParaRPr lang="en-US" altLang="zh-CN" sz="2800" kern="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82249" algn="just"/>
            <a:endParaRPr lang="en-US" altLang="zh-CN" sz="2800" kern="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82249" algn="just"/>
            <a:endParaRPr lang="zh-CN" altLang="zh-CN" sz="1800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70719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089D237B-28AD-3CBB-ECFD-4E0C8EA5B5C0}"/>
              </a:ext>
            </a:extLst>
          </p:cNvPr>
          <p:cNvSpPr txBox="1"/>
          <p:nvPr/>
        </p:nvSpPr>
        <p:spPr>
          <a:xfrm>
            <a:off x="318975" y="446568"/>
            <a:ext cx="10263963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282249" algn="just"/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22.________</a:t>
            </a:r>
            <a:r>
              <a:rPr lang="zh-CN" altLang="zh-CN" sz="2800" dirty="0">
                <a:latin typeface="Times New Roman" panose="02020603050405020304" pitchFamily="18" charset="0"/>
              </a:rPr>
              <a:t>保卫</a:t>
            </a:r>
            <a:r>
              <a:rPr lang="en-US" altLang="zh-CN" sz="2800" dirty="0">
                <a:latin typeface="Times New Roman" panose="02020603050405020304" pitchFamily="18" charset="0"/>
              </a:rPr>
              <a:t>/</a:t>
            </a:r>
            <a:r>
              <a:rPr lang="zh-CN" altLang="zh-CN" sz="2800" dirty="0">
                <a:latin typeface="Times New Roman" panose="02020603050405020304" pitchFamily="18" charset="0"/>
              </a:rPr>
              <a:t>保护</a:t>
            </a:r>
            <a:r>
              <a:rPr lang="en-US" altLang="zh-CN" sz="2800" dirty="0">
                <a:latin typeface="Times New Roman" panose="02020603050405020304" pitchFamily="18" charset="0"/>
              </a:rPr>
              <a:t>……</a:t>
            </a:r>
            <a:r>
              <a:rPr lang="zh-CN" altLang="zh-CN" sz="2800" dirty="0">
                <a:latin typeface="Times New Roman" panose="02020603050405020304" pitchFamily="18" charset="0"/>
              </a:rPr>
              <a:t>免受</a:t>
            </a:r>
            <a:r>
              <a:rPr lang="en-US" altLang="zh-CN" sz="2800" dirty="0">
                <a:latin typeface="Times New Roman" panose="02020603050405020304" pitchFamily="18" charset="0"/>
              </a:rPr>
              <a:t>……</a:t>
            </a:r>
            <a:r>
              <a:rPr lang="zh-CN" altLang="zh-CN" sz="2800" dirty="0">
                <a:latin typeface="Times New Roman" panose="02020603050405020304" pitchFamily="18" charset="0"/>
              </a:rPr>
              <a:t>之害＝</a:t>
            </a:r>
            <a:r>
              <a:rPr lang="en-US" altLang="zh-CN" sz="2800" dirty="0">
                <a:latin typeface="Times New Roman" panose="02020603050405020304" pitchFamily="18" charset="0"/>
              </a:rPr>
              <a:t>protect...against/from...</a:t>
            </a:r>
          </a:p>
          <a:p>
            <a:pPr indent="282249" algn="just"/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23.________ </a:t>
            </a:r>
            <a:r>
              <a:rPr lang="en-US" altLang="zh-CN" sz="2800" dirty="0">
                <a:latin typeface="Times New Roman" panose="02020603050405020304" pitchFamily="18" charset="0"/>
              </a:rPr>
              <a:t>n. [U]</a:t>
            </a:r>
            <a:r>
              <a:rPr lang="zh-CN" altLang="zh-CN" sz="2800" dirty="0">
                <a:latin typeface="Times New Roman" panose="02020603050405020304" pitchFamily="18" charset="0"/>
              </a:rPr>
              <a:t>保卫；</a:t>
            </a:r>
            <a:r>
              <a:rPr lang="en-US" altLang="zh-CN" sz="2800" dirty="0">
                <a:latin typeface="Times New Roman" panose="02020603050405020304" pitchFamily="18" charset="0"/>
              </a:rPr>
              <a:t>[C]</a:t>
            </a:r>
            <a:r>
              <a:rPr lang="zh-CN" altLang="zh-CN" sz="2800" dirty="0">
                <a:latin typeface="Times New Roman" panose="02020603050405020304" pitchFamily="18" charset="0"/>
              </a:rPr>
              <a:t>辩解；辩护</a:t>
            </a:r>
            <a:r>
              <a:rPr lang="en-US" altLang="zh-CN" sz="2800" dirty="0">
                <a:latin typeface="Times New Roman" panose="02020603050405020304" pitchFamily="18" charset="0"/>
              </a:rPr>
              <a:t>		</a:t>
            </a:r>
          </a:p>
          <a:p>
            <a:pPr indent="282249" algn="just"/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24.________</a:t>
            </a:r>
            <a:r>
              <a:rPr lang="zh-CN" altLang="en-US" sz="2800" dirty="0">
                <a:latin typeface="Times New Roman" panose="02020603050405020304" pitchFamily="18" charset="0"/>
              </a:rPr>
              <a:t>为了保卫</a:t>
            </a:r>
            <a:r>
              <a:rPr lang="en-US" altLang="zh-CN" sz="2800" dirty="0">
                <a:latin typeface="Times New Roman" panose="02020603050405020304" pitchFamily="18" charset="0"/>
              </a:rPr>
              <a:t>…</a:t>
            </a:r>
            <a:r>
              <a:rPr lang="zh-CN" altLang="en-US" sz="2800" dirty="0">
                <a:latin typeface="Times New Roman" panose="02020603050405020304" pitchFamily="18" charset="0"/>
              </a:rPr>
              <a:t>（名词短语）</a:t>
            </a:r>
            <a:endParaRPr lang="en-US" altLang="zh-CN" sz="2800" dirty="0">
              <a:latin typeface="Times New Roman" panose="02020603050405020304" pitchFamily="18" charset="0"/>
            </a:endParaRPr>
          </a:p>
          <a:p>
            <a:pPr indent="282249" algn="just"/>
            <a:endParaRPr lang="en-US" altLang="zh-CN" sz="1800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20078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6BC78BBC-36F3-99E5-BFE5-FD11E4288600}"/>
              </a:ext>
            </a:extLst>
          </p:cNvPr>
          <p:cNvSpPr txBox="1"/>
          <p:nvPr/>
        </p:nvSpPr>
        <p:spPr>
          <a:xfrm>
            <a:off x="476693" y="151179"/>
            <a:ext cx="11360888" cy="698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28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 compose v.</a:t>
            </a:r>
            <a:r>
              <a:rPr lang="zh-CN" altLang="zh-CN" sz="28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作曲</a:t>
            </a:r>
            <a:r>
              <a:rPr lang="en-US" altLang="zh-CN" sz="28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sz="28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组成</a:t>
            </a:r>
            <a:r>
              <a:rPr lang="en-US" altLang="zh-CN" sz="28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sz="28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撰写</a:t>
            </a:r>
            <a:r>
              <a:rPr lang="en-US" altLang="zh-CN" sz="28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sz="28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使镇静</a:t>
            </a:r>
            <a:r>
              <a:rPr lang="en-US" altLang="zh-CN" sz="28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→composer n.</a:t>
            </a:r>
            <a:r>
              <a:rPr lang="zh-CN" altLang="zh-CN" sz="28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作曲家</a:t>
            </a:r>
            <a:r>
              <a:rPr lang="en-US" altLang="zh-CN" sz="28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作曲者</a:t>
            </a:r>
            <a:r>
              <a:rPr lang="en-US" altLang="zh-CN" sz="28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en-US" altLang="zh-CN" sz="2800" u="sng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en-US" altLang="zh-CN" sz="28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composition n.</a:t>
            </a:r>
            <a:r>
              <a:rPr lang="zh-CN" altLang="zh-CN" sz="28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构成，作曲，作品</a:t>
            </a:r>
            <a:endParaRPr lang="en-US" altLang="zh-CN" sz="2800" kern="1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2.be composed of</a:t>
            </a:r>
            <a:r>
              <a:rPr lang="zh-CN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由</a:t>
            </a: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……</a:t>
            </a:r>
            <a:r>
              <a:rPr lang="zh-CN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构成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endParaRPr lang="en-US" altLang="zh-CN" sz="2800" kern="100" dirty="0">
              <a:latin typeface="Times New Roman" panose="02020603050405020304" pitchFamily="18" charset="0"/>
              <a:cs typeface="Courier New" panose="02070309020205020404" pitchFamily="49" charset="0"/>
            </a:endParaRPr>
          </a:p>
          <a:p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3.compose oneself </a:t>
            </a:r>
            <a:r>
              <a:rPr lang="zh-CN" altLang="zh-CN" sz="28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使自己镇静</a:t>
            </a:r>
            <a:endParaRPr lang="en-US" altLang="zh-CN" sz="2800" kern="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CN" sz="2800" kern="100" dirty="0">
                <a:latin typeface="Times New Roman" panose="02020603050405020304" pitchFamily="18" charset="0"/>
                <a:cs typeface="Courier New" panose="02070309020205020404" pitchFamily="49" charset="0"/>
              </a:rPr>
              <a:t>4.Those who work deserve </a:t>
            </a:r>
            <a:r>
              <a:rPr lang="en-US" altLang="zh-CN" sz="2800" u="sng" kern="100" dirty="0">
                <a:latin typeface="Times New Roman" panose="02020603050405020304" pitchFamily="18" charset="0"/>
                <a:cs typeface="Courier New" panose="02070309020205020404" pitchFamily="49" charset="0"/>
              </a:rPr>
              <a:t>to eat</a:t>
            </a:r>
            <a:r>
              <a:rPr lang="zh-CN" altLang="zh-CN" sz="28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．劳动者</a:t>
            </a:r>
            <a:r>
              <a:rPr lang="zh-CN" altLang="zh-CN" sz="2800" kern="1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该</a:t>
            </a:r>
            <a:r>
              <a:rPr lang="zh-CN" altLang="zh-CN" sz="28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得食。</a:t>
            </a:r>
            <a:endParaRPr lang="en-US" altLang="zh-CN" sz="2800" kern="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CN" sz="2800" kern="100" dirty="0">
                <a:latin typeface="Times New Roman" panose="02020603050405020304" pitchFamily="18" charset="0"/>
                <a:cs typeface="Courier New" panose="02070309020205020404" pitchFamily="49" charset="0"/>
              </a:rPr>
              <a:t>5.He deserves </a:t>
            </a:r>
            <a:r>
              <a:rPr lang="en-US" altLang="zh-CN" sz="2800" u="sng" kern="100" dirty="0">
                <a:latin typeface="Times New Roman" panose="02020603050405020304" pitchFamily="18" charset="0"/>
                <a:cs typeface="Courier New" panose="02070309020205020404" pitchFamily="49" charset="0"/>
              </a:rPr>
              <a:t>to be criticized </a:t>
            </a:r>
            <a:r>
              <a:rPr lang="zh-CN" altLang="zh-CN" sz="28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他</a:t>
            </a:r>
            <a:r>
              <a:rPr lang="zh-CN" altLang="zh-CN" sz="2800" kern="1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应当</a:t>
            </a:r>
            <a:r>
              <a:rPr lang="zh-CN" altLang="zh-CN" sz="28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受到批评。</a:t>
            </a:r>
            <a:endParaRPr lang="en-US" altLang="zh-CN" sz="2800" kern="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</a:t>
            </a:r>
            <a:r>
              <a:rPr lang="en-US" altLang="zh-CN" sz="2800" kern="100" dirty="0">
                <a:latin typeface="Times New Roman" panose="02020603050405020304" pitchFamily="18" charset="0"/>
                <a:cs typeface="Courier New" panose="02070309020205020404" pitchFamily="49" charset="0"/>
              </a:rPr>
              <a:t> sb./</a:t>
            </a:r>
            <a:r>
              <a:rPr lang="en-US" altLang="zh-CN" sz="2800" kern="100" dirty="0" err="1">
                <a:latin typeface="Times New Roman" panose="02020603050405020304" pitchFamily="18" charset="0"/>
                <a:cs typeface="Courier New" panose="02070309020205020404" pitchFamily="49" charset="0"/>
              </a:rPr>
              <a:t>sth</a:t>
            </a:r>
            <a:r>
              <a:rPr lang="en-US" altLang="zh-CN" sz="2800" kern="100" dirty="0">
                <a:latin typeface="Times New Roman" panose="02020603050405020304" pitchFamily="18" charset="0"/>
                <a:cs typeface="Courier New" panose="02070309020205020404" pitchFamily="49" charset="0"/>
              </a:rPr>
              <a:t>. deserve doing</a:t>
            </a:r>
            <a:r>
              <a:rPr lang="zh-CN" altLang="zh-CN" sz="28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＝</a:t>
            </a:r>
            <a:r>
              <a:rPr lang="en-US" altLang="zh-CN" sz="2800" kern="100" dirty="0">
                <a:latin typeface="Times New Roman" panose="02020603050405020304" pitchFamily="18" charset="0"/>
                <a:cs typeface="Courier New" panose="02070309020205020404" pitchFamily="49" charset="0"/>
              </a:rPr>
              <a:t>sb./</a:t>
            </a:r>
            <a:r>
              <a:rPr lang="en-US" altLang="zh-CN" sz="2800" kern="100" dirty="0" err="1">
                <a:latin typeface="Times New Roman" panose="02020603050405020304" pitchFamily="18" charset="0"/>
                <a:cs typeface="Courier New" panose="02070309020205020404" pitchFamily="49" charset="0"/>
              </a:rPr>
              <a:t>sth</a:t>
            </a:r>
            <a:r>
              <a:rPr lang="en-US" altLang="zh-CN" sz="2800" kern="100" dirty="0">
                <a:latin typeface="Times New Roman" panose="02020603050405020304" pitchFamily="18" charset="0"/>
                <a:cs typeface="Courier New" panose="02070309020205020404" pitchFamily="49" charset="0"/>
              </a:rPr>
              <a:t>. deserve to be done</a:t>
            </a:r>
            <a:endParaRPr lang="en-US" altLang="zh-CN" sz="2800" kern="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zh-CN" altLang="zh-CN" sz="28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某人</a:t>
            </a:r>
            <a:r>
              <a:rPr lang="en-US" altLang="zh-CN" sz="2800" kern="100" dirty="0">
                <a:latin typeface="Times New Roman" panose="02020603050405020304" pitchFamily="18" charset="0"/>
                <a:cs typeface="Courier New" panose="02070309020205020404" pitchFamily="49" charset="0"/>
              </a:rPr>
              <a:t>/</a:t>
            </a:r>
            <a:r>
              <a:rPr lang="zh-CN" altLang="zh-CN" sz="28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某事值得被</a:t>
            </a:r>
            <a:r>
              <a:rPr lang="en-US" altLang="zh-CN" sz="28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……(</a:t>
            </a:r>
            <a:r>
              <a:rPr lang="zh-CN" altLang="en-US" sz="2800" kern="1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写全</a:t>
            </a:r>
            <a:r>
              <a:rPr lang="en-US" altLang="zh-CN" sz="28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en-US" altLang="zh-CN" sz="28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 deserve consideration/considering </a:t>
            </a:r>
            <a:r>
              <a:rPr lang="zh-CN" altLang="en-US" sz="28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值得考虑</a:t>
            </a:r>
            <a:endParaRPr lang="en-US" altLang="zh-CN" sz="2800" kern="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CN" sz="28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8. deserve a mention</a:t>
            </a:r>
            <a:r>
              <a:rPr lang="zh-CN" altLang="en-US" sz="28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值得一提</a:t>
            </a:r>
            <a:endParaRPr lang="en-US" altLang="zh-CN" sz="2800" kern="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 </a:t>
            </a:r>
            <a:r>
              <a:rPr lang="en-US" altLang="zh-CN" sz="28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leasant adj. 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令人愉快的，友好的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→pleased adj. 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感到愉快的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en-US" altLang="zh-CN" sz="28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pleasure 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n. 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快乐，乐事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unpleasant adj.</a:t>
            </a:r>
            <a:r>
              <a:rPr lang="zh-CN" altLang="en-US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不愉快的</a:t>
            </a:r>
            <a:endParaRPr lang="en-US" altLang="zh-CN" sz="2800" kern="1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28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10. The </a:t>
            </a:r>
            <a:r>
              <a:rPr lang="en-US" altLang="zh-CN" sz="2800" u="sng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combination</a:t>
            </a:r>
            <a:r>
              <a:rPr lang="en-US" altLang="zh-CN" sz="28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air pollution and exercises increases the potential problems.</a:t>
            </a:r>
            <a:endParaRPr lang="zh-CN" altLang="zh-CN" sz="2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en-US" altLang="zh-CN" sz="2800" kern="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altLang="zh-CN" sz="2800" kern="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86190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46F03FB0-66CF-78BD-A31A-6AD3EF20C308}"/>
              </a:ext>
            </a:extLst>
          </p:cNvPr>
          <p:cNvSpPr txBox="1"/>
          <p:nvPr/>
        </p:nvSpPr>
        <p:spPr>
          <a:xfrm>
            <a:off x="489097" y="163032"/>
            <a:ext cx="11001154" cy="76944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282249" algn="just"/>
            <a:r>
              <a:rPr lang="en-US" altLang="zh-CN" sz="28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11. It took the </a:t>
            </a:r>
            <a:r>
              <a:rPr lang="en-US" altLang="zh-CN" sz="2800" kern="1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combined</a:t>
            </a:r>
            <a:r>
              <a:rPr lang="en-US" altLang="zh-CN" sz="28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efforts of both the press and the public to bring about a change in the law. </a:t>
            </a:r>
          </a:p>
          <a:p>
            <a:pPr indent="282249" algn="just"/>
            <a:r>
              <a:rPr lang="en-US" altLang="zh-CN" sz="28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12.The firm is working on a new product </a:t>
            </a:r>
            <a:r>
              <a:rPr lang="en-US" altLang="zh-CN" sz="2800" kern="1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en-US" altLang="zh-CN" sz="28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combination with several overseas partners.</a:t>
            </a:r>
          </a:p>
          <a:p>
            <a:pPr indent="282249" algn="just"/>
            <a:r>
              <a:rPr lang="en-US" altLang="zh-CN" sz="28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13. The study of traditions should </a:t>
            </a:r>
            <a:r>
              <a:rPr lang="en-US" altLang="zh-CN" sz="2800" kern="1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 combined </a:t>
            </a:r>
            <a:r>
              <a:rPr lang="en-US" altLang="zh-CN" sz="28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 practice.</a:t>
            </a:r>
          </a:p>
          <a:p>
            <a:pPr indent="282249" algn="just"/>
            <a:r>
              <a:rPr lang="en-US" altLang="zh-CN" sz="28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14. In recent years, an English word “infosphere” has appeared, </a:t>
            </a:r>
            <a:r>
              <a:rPr lang="en-US" altLang="zh-CN" sz="2800" kern="1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combining</a:t>
            </a:r>
            <a:r>
              <a:rPr lang="en-US" altLang="zh-CN" sz="28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sense of  “information” and “atmosphere”.</a:t>
            </a:r>
          </a:p>
          <a:p>
            <a:pPr indent="282249" algn="just"/>
            <a:r>
              <a:rPr lang="en-US" altLang="zh-CN" sz="28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15. Technological innovation, </a:t>
            </a:r>
            <a:r>
              <a:rPr lang="en-US" altLang="zh-CN" sz="2800" kern="1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combined</a:t>
            </a:r>
            <a:r>
              <a:rPr lang="en-US" altLang="zh-CN" sz="28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with good marketing, will promote the sales of these products.</a:t>
            </a:r>
          </a:p>
          <a:p>
            <a:pPr indent="282249" algn="just"/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16.</a:t>
            </a:r>
            <a:r>
              <a:rPr lang="en-US" altLang="zh-CN" sz="2800" dirty="0">
                <a:latin typeface="Times New Roman" panose="02020603050405020304" pitchFamily="18" charset="0"/>
              </a:rPr>
              <a:t>guarantee sb. </a:t>
            </a:r>
            <a:r>
              <a:rPr lang="en-US" altLang="zh-CN" sz="2800" dirty="0" err="1">
                <a:latin typeface="Times New Roman" panose="02020603050405020304" pitchFamily="18" charset="0"/>
              </a:rPr>
              <a:t>sth</a:t>
            </a:r>
            <a:r>
              <a:rPr lang="zh-CN" altLang="zh-CN" sz="2800" dirty="0">
                <a:latin typeface="Times New Roman" panose="02020603050405020304" pitchFamily="18" charset="0"/>
              </a:rPr>
              <a:t>向某人保证某事</a:t>
            </a:r>
            <a:r>
              <a:rPr lang="en-US" altLang="zh-CN" sz="2800" dirty="0">
                <a:latin typeface="Times New Roman" panose="02020603050405020304" pitchFamily="18" charset="0"/>
              </a:rPr>
              <a:t>. </a:t>
            </a:r>
            <a:endParaRPr lang="zh-CN" altLang="zh-CN" sz="2800" dirty="0">
              <a:latin typeface="Times New Roman" panose="02020603050405020304" pitchFamily="18" charset="0"/>
            </a:endParaRPr>
          </a:p>
          <a:p>
            <a:pPr indent="282249" algn="just"/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17.</a:t>
            </a:r>
            <a:r>
              <a:rPr lang="en-US" altLang="zh-CN" sz="2800" dirty="0">
                <a:latin typeface="Times New Roman" panose="02020603050405020304" pitchFamily="18" charset="0"/>
              </a:rPr>
              <a:t>guarantee to do </a:t>
            </a:r>
            <a:r>
              <a:rPr lang="en-US" altLang="zh-CN" sz="2800" dirty="0" err="1">
                <a:latin typeface="Times New Roman" panose="02020603050405020304" pitchFamily="18" charset="0"/>
              </a:rPr>
              <a:t>sth</a:t>
            </a:r>
            <a:r>
              <a:rPr lang="en-US" altLang="zh-CN" sz="2800" dirty="0">
                <a:latin typeface="Times New Roman" panose="02020603050405020304" pitchFamily="18" charset="0"/>
              </a:rPr>
              <a:t>.</a:t>
            </a:r>
            <a:r>
              <a:rPr lang="zh-CN" altLang="zh-CN" sz="2800" dirty="0">
                <a:latin typeface="Times New Roman" panose="02020603050405020304" pitchFamily="18" charset="0"/>
              </a:rPr>
              <a:t>保证做某事</a:t>
            </a:r>
            <a:r>
              <a:rPr lang="en-US" altLang="zh-CN" sz="2800" dirty="0">
                <a:latin typeface="Times New Roman" panose="02020603050405020304" pitchFamily="18" charset="0"/>
              </a:rPr>
              <a:t>		</a:t>
            </a:r>
            <a:endParaRPr lang="zh-CN" altLang="zh-CN" sz="2800" dirty="0">
              <a:latin typeface="Times New Roman" panose="02020603050405020304" pitchFamily="18" charset="0"/>
            </a:endParaRPr>
          </a:p>
          <a:p>
            <a:pPr indent="282249" algn="just"/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18.</a:t>
            </a:r>
            <a:r>
              <a:rPr lang="en-US" altLang="zh-CN" sz="2800" dirty="0">
                <a:latin typeface="Times New Roman" panose="02020603050405020304" pitchFamily="18" charset="0"/>
              </a:rPr>
              <a:t>be guaranteed to do </a:t>
            </a:r>
            <a:r>
              <a:rPr lang="en-US" altLang="zh-CN" sz="2800" dirty="0" err="1">
                <a:latin typeface="Times New Roman" panose="02020603050405020304" pitchFamily="18" charset="0"/>
              </a:rPr>
              <a:t>sth</a:t>
            </a:r>
            <a:r>
              <a:rPr lang="en-US" altLang="zh-CN" sz="2800" dirty="0">
                <a:latin typeface="Times New Roman" panose="02020603050405020304" pitchFamily="18" charset="0"/>
              </a:rPr>
              <a:t>. </a:t>
            </a:r>
            <a:r>
              <a:rPr lang="zh-CN" altLang="zh-CN" sz="2800" dirty="0">
                <a:highlight>
                  <a:srgbClr val="FFFF00"/>
                </a:highlight>
                <a:latin typeface="Times New Roman" panose="02020603050405020304" pitchFamily="18" charset="0"/>
              </a:rPr>
              <a:t>肯定</a:t>
            </a:r>
            <a:r>
              <a:rPr lang="en-US" altLang="zh-CN" sz="2800" dirty="0">
                <a:highlight>
                  <a:srgbClr val="FFFF00"/>
                </a:highlight>
                <a:latin typeface="Times New Roman" panose="02020603050405020304" pitchFamily="18" charset="0"/>
              </a:rPr>
              <a:t>/</a:t>
            </a:r>
            <a:r>
              <a:rPr lang="zh-CN" altLang="zh-CN" sz="2800" dirty="0">
                <a:highlight>
                  <a:srgbClr val="FFFF00"/>
                </a:highlight>
                <a:latin typeface="Times New Roman" panose="02020603050405020304" pitchFamily="18" charset="0"/>
              </a:rPr>
              <a:t>必定会做某事</a:t>
            </a:r>
            <a:r>
              <a:rPr lang="en-US" altLang="zh-CN" sz="2800" dirty="0">
                <a:highlight>
                  <a:srgbClr val="FFFF00"/>
                </a:highlight>
                <a:latin typeface="Times New Roman" panose="02020603050405020304" pitchFamily="18" charset="0"/>
              </a:rPr>
              <a:t>	</a:t>
            </a:r>
          </a:p>
          <a:p>
            <a:pPr indent="282249" algn="just"/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19. </a:t>
            </a:r>
            <a:r>
              <a:rPr lang="en-US" altLang="zh-CN" sz="2800" dirty="0">
                <a:latin typeface="Times New Roman" panose="02020603050405020304" pitchFamily="18" charset="0"/>
              </a:rPr>
              <a:t>guarantee </a:t>
            </a:r>
            <a:r>
              <a:rPr lang="en-US" altLang="zh-CN" sz="2800" dirty="0" err="1">
                <a:latin typeface="Times New Roman" panose="02020603050405020304" pitchFamily="18" charset="0"/>
              </a:rPr>
              <a:t>sth</a:t>
            </a:r>
            <a:r>
              <a:rPr lang="en-US" altLang="zh-CN" sz="2800" dirty="0">
                <a:latin typeface="Times New Roman" panose="02020603050405020304" pitchFamily="18" charset="0"/>
              </a:rPr>
              <a:t>. against…</a:t>
            </a:r>
            <a:r>
              <a:rPr lang="zh-CN" altLang="en-US" sz="2800" dirty="0">
                <a:latin typeface="Times New Roman" panose="02020603050405020304" pitchFamily="18" charset="0"/>
              </a:rPr>
              <a:t>保证</a:t>
            </a:r>
            <a:r>
              <a:rPr lang="en-US" altLang="zh-CN" sz="2800" dirty="0">
                <a:latin typeface="Times New Roman" panose="02020603050405020304" pitchFamily="18" charset="0"/>
              </a:rPr>
              <a:t>…</a:t>
            </a:r>
            <a:r>
              <a:rPr lang="zh-CN" altLang="en-US" sz="2800" dirty="0">
                <a:latin typeface="Times New Roman" panose="02020603050405020304" pitchFamily="18" charset="0"/>
              </a:rPr>
              <a:t>免遭</a:t>
            </a:r>
            <a:r>
              <a:rPr lang="en-US" altLang="zh-CN" sz="2800" dirty="0">
                <a:latin typeface="Times New Roman" panose="02020603050405020304" pitchFamily="18" charset="0"/>
              </a:rPr>
              <a:t>… </a:t>
            </a:r>
          </a:p>
          <a:p>
            <a:pPr indent="282249" algn="just"/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20. </a:t>
            </a:r>
            <a:r>
              <a:rPr lang="en-US" altLang="zh-CN" sz="2800" dirty="0">
                <a:latin typeface="Times New Roman" panose="02020603050405020304" pitchFamily="18" charset="0"/>
              </a:rPr>
              <a:t>under guarantee</a:t>
            </a:r>
            <a:r>
              <a:rPr lang="zh-CN" altLang="zh-CN" sz="2800" dirty="0">
                <a:latin typeface="Times New Roman" panose="02020603050405020304" pitchFamily="18" charset="0"/>
              </a:rPr>
              <a:t>在保修期内</a:t>
            </a:r>
            <a:r>
              <a:rPr lang="en-US" altLang="zh-CN" sz="2800" dirty="0">
                <a:latin typeface="Times New Roman" panose="02020603050405020304" pitchFamily="18" charset="0"/>
              </a:rPr>
              <a:t>	</a:t>
            </a:r>
          </a:p>
          <a:p>
            <a:pPr indent="282249" algn="just"/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21.</a:t>
            </a:r>
            <a:r>
              <a:rPr lang="en-US" altLang="zh-CN" sz="2800" dirty="0">
                <a:latin typeface="Times New Roman" panose="02020603050405020304" pitchFamily="18" charset="0"/>
              </a:rPr>
              <a:t> a guarantee of...    </a:t>
            </a: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latin typeface="Times New Roman" panose="02020603050405020304" pitchFamily="18" charset="0"/>
              </a:rPr>
              <a:t>……</a:t>
            </a:r>
            <a:r>
              <a:rPr lang="zh-CN" altLang="zh-CN" sz="2800" dirty="0">
                <a:latin typeface="Times New Roman" panose="02020603050405020304" pitchFamily="18" charset="0"/>
              </a:rPr>
              <a:t>的保障</a:t>
            </a:r>
            <a:r>
              <a:rPr lang="en-US" altLang="zh-CN" sz="2800" dirty="0">
                <a:latin typeface="Times New Roman" panose="02020603050405020304" pitchFamily="18" charset="0"/>
              </a:rPr>
              <a:t>/</a:t>
            </a:r>
            <a:r>
              <a:rPr lang="zh-CN" altLang="zh-CN" sz="2800" dirty="0">
                <a:latin typeface="Times New Roman" panose="02020603050405020304" pitchFamily="18" charset="0"/>
              </a:rPr>
              <a:t>保证</a:t>
            </a:r>
            <a:endParaRPr lang="en-US" altLang="zh-CN" sz="2800" dirty="0">
              <a:latin typeface="Times New Roman" panose="02020603050405020304" pitchFamily="18" charset="0"/>
            </a:endParaRPr>
          </a:p>
          <a:p>
            <a:pPr indent="282249" algn="just"/>
            <a:endParaRPr lang="en-US" altLang="zh-CN" sz="2800" kern="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82249" algn="just"/>
            <a:endParaRPr lang="en-US" altLang="zh-CN" sz="2800" kern="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82249" algn="just"/>
            <a:endParaRPr lang="zh-CN" altLang="zh-CN" sz="1800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42570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089D237B-28AD-3CBB-ECFD-4E0C8EA5B5C0}"/>
              </a:ext>
            </a:extLst>
          </p:cNvPr>
          <p:cNvSpPr txBox="1"/>
          <p:nvPr/>
        </p:nvSpPr>
        <p:spPr>
          <a:xfrm>
            <a:off x="318975" y="446568"/>
            <a:ext cx="10263963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282249" algn="just"/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22.</a:t>
            </a:r>
            <a:r>
              <a:rPr lang="en-US" altLang="zh-CN" sz="2800" dirty="0">
                <a:latin typeface="Times New Roman" panose="02020603050405020304" pitchFamily="18" charset="0"/>
              </a:rPr>
              <a:t>defend...against/from... </a:t>
            </a:r>
            <a:r>
              <a:rPr lang="zh-CN" altLang="zh-CN" sz="2800" dirty="0">
                <a:latin typeface="Times New Roman" panose="02020603050405020304" pitchFamily="18" charset="0"/>
              </a:rPr>
              <a:t>保卫</a:t>
            </a:r>
            <a:r>
              <a:rPr lang="en-US" altLang="zh-CN" sz="2800" dirty="0">
                <a:latin typeface="Times New Roman" panose="02020603050405020304" pitchFamily="18" charset="0"/>
              </a:rPr>
              <a:t>/</a:t>
            </a:r>
            <a:r>
              <a:rPr lang="zh-CN" altLang="zh-CN" sz="2800" dirty="0">
                <a:latin typeface="Times New Roman" panose="02020603050405020304" pitchFamily="18" charset="0"/>
              </a:rPr>
              <a:t>保护</a:t>
            </a:r>
            <a:r>
              <a:rPr lang="en-US" altLang="zh-CN" sz="2800" dirty="0">
                <a:latin typeface="Times New Roman" panose="02020603050405020304" pitchFamily="18" charset="0"/>
              </a:rPr>
              <a:t>……</a:t>
            </a:r>
            <a:r>
              <a:rPr lang="zh-CN" altLang="zh-CN" sz="2800" dirty="0">
                <a:latin typeface="Times New Roman" panose="02020603050405020304" pitchFamily="18" charset="0"/>
              </a:rPr>
              <a:t>免受</a:t>
            </a:r>
            <a:r>
              <a:rPr lang="en-US" altLang="zh-CN" sz="2800" dirty="0">
                <a:latin typeface="Times New Roman" panose="02020603050405020304" pitchFamily="18" charset="0"/>
              </a:rPr>
              <a:t>……</a:t>
            </a:r>
            <a:r>
              <a:rPr lang="zh-CN" altLang="zh-CN" sz="2800" dirty="0">
                <a:latin typeface="Times New Roman" panose="02020603050405020304" pitchFamily="18" charset="0"/>
              </a:rPr>
              <a:t>之害＝</a:t>
            </a:r>
            <a:r>
              <a:rPr lang="en-US" altLang="zh-CN" sz="2800" dirty="0">
                <a:latin typeface="Times New Roman" panose="02020603050405020304" pitchFamily="18" charset="0"/>
              </a:rPr>
              <a:t>protect...against/from...</a:t>
            </a:r>
          </a:p>
          <a:p>
            <a:pPr indent="282249" algn="just"/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23. </a:t>
            </a:r>
            <a:r>
              <a:rPr lang="en-US" altLang="zh-CN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altLang="zh-CN" sz="2800" dirty="0" err="1">
                <a:latin typeface="Times New Roman" panose="02020603050405020304" pitchFamily="18" charset="0"/>
              </a:rPr>
              <a:t>efence</a:t>
            </a:r>
            <a:r>
              <a:rPr lang="en-US" altLang="zh-CN" sz="2800" dirty="0">
                <a:latin typeface="Times New Roman" panose="02020603050405020304" pitchFamily="18" charset="0"/>
              </a:rPr>
              <a:t> n. [U]</a:t>
            </a:r>
            <a:r>
              <a:rPr lang="zh-CN" altLang="zh-CN" sz="2800" dirty="0">
                <a:latin typeface="Times New Roman" panose="02020603050405020304" pitchFamily="18" charset="0"/>
              </a:rPr>
              <a:t>保卫；</a:t>
            </a:r>
            <a:r>
              <a:rPr lang="en-US" altLang="zh-CN" sz="2800" dirty="0">
                <a:latin typeface="Times New Roman" panose="02020603050405020304" pitchFamily="18" charset="0"/>
              </a:rPr>
              <a:t>[C]</a:t>
            </a:r>
            <a:r>
              <a:rPr lang="zh-CN" altLang="zh-CN" sz="2800" dirty="0">
                <a:latin typeface="Times New Roman" panose="02020603050405020304" pitchFamily="18" charset="0"/>
              </a:rPr>
              <a:t>辩解；辩护</a:t>
            </a:r>
            <a:r>
              <a:rPr lang="en-US" altLang="zh-CN" sz="2800" dirty="0">
                <a:latin typeface="Times New Roman" panose="02020603050405020304" pitchFamily="18" charset="0"/>
              </a:rPr>
              <a:t>		</a:t>
            </a:r>
          </a:p>
          <a:p>
            <a:pPr indent="282249" algn="just"/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24.</a:t>
            </a:r>
            <a:r>
              <a:rPr lang="en-US" altLang="zh-CN" sz="2800" dirty="0">
                <a:latin typeface="Times New Roman" panose="02020603050405020304" pitchFamily="18" charset="0"/>
              </a:rPr>
              <a:t> in </a:t>
            </a:r>
            <a:r>
              <a:rPr lang="en-US" altLang="zh-CN" sz="2800" dirty="0" err="1">
                <a:latin typeface="Times New Roman" panose="02020603050405020304" pitchFamily="18" charset="0"/>
              </a:rPr>
              <a:t>defence</a:t>
            </a:r>
            <a:r>
              <a:rPr lang="en-US" altLang="zh-CN" sz="2800" dirty="0">
                <a:latin typeface="Times New Roman" panose="02020603050405020304" pitchFamily="18" charset="0"/>
              </a:rPr>
              <a:t> of </a:t>
            </a:r>
            <a:r>
              <a:rPr lang="zh-CN" altLang="en-US" sz="2800" dirty="0">
                <a:latin typeface="Times New Roman" panose="02020603050405020304" pitchFamily="18" charset="0"/>
              </a:rPr>
              <a:t>为了保卫</a:t>
            </a:r>
            <a:r>
              <a:rPr lang="en-US" altLang="zh-CN" sz="2800" dirty="0">
                <a:latin typeface="Times New Roman" panose="02020603050405020304" pitchFamily="18" charset="0"/>
              </a:rPr>
              <a:t>…</a:t>
            </a:r>
            <a:r>
              <a:rPr lang="zh-CN" altLang="en-US" sz="2800" dirty="0">
                <a:latin typeface="Times New Roman" panose="02020603050405020304" pitchFamily="18" charset="0"/>
              </a:rPr>
              <a:t>（名词短语）</a:t>
            </a:r>
            <a:endParaRPr lang="en-US" altLang="zh-CN" sz="2800" dirty="0">
              <a:latin typeface="Times New Roman" panose="02020603050405020304" pitchFamily="18" charset="0"/>
            </a:endParaRPr>
          </a:p>
          <a:p>
            <a:pPr indent="282249" algn="just"/>
            <a:r>
              <a:rPr lang="en-US" altLang="zh-CN" sz="2800" dirty="0">
                <a:latin typeface="Times New Roman" panose="02020603050405020304" pitchFamily="18" charset="0"/>
              </a:rPr>
              <a:t>	</a:t>
            </a:r>
            <a:endParaRPr lang="en-US" altLang="zh-CN" sz="2800" b="1" dirty="0">
              <a:latin typeface="Times New Roman" panose="02020603050405020304" pitchFamily="18" charset="0"/>
            </a:endParaRPr>
          </a:p>
          <a:p>
            <a:pPr indent="282249" algn="just"/>
            <a:endParaRPr lang="en-US" altLang="zh-CN" sz="2800" dirty="0">
              <a:latin typeface="Times New Roman" panose="02020603050405020304" pitchFamily="18" charset="0"/>
            </a:endParaRPr>
          </a:p>
          <a:p>
            <a:pPr indent="282249" algn="just"/>
            <a:endParaRPr lang="en-US" altLang="zh-CN" sz="1800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00019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EACACA80-7457-A4EA-5223-FC31A3E09071}"/>
              </a:ext>
            </a:extLst>
          </p:cNvPr>
          <p:cNvSpPr txBox="1"/>
          <p:nvPr/>
        </p:nvSpPr>
        <p:spPr>
          <a:xfrm>
            <a:off x="701748" y="226828"/>
            <a:ext cx="10738886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 </a:t>
            </a:r>
            <a:r>
              <a:rPr lang="en-US" altLang="zh-CN" sz="2800" u="sng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v.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作曲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组成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撰写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使镇静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en-US" altLang="zh-CN" sz="2800" u="sng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n.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作曲家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作曲者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endParaRPr lang="zh-CN" altLang="zh-CN" sz="2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2800" u="sng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构成，作曲，作品</a:t>
            </a:r>
            <a:endParaRPr lang="zh-CN" altLang="zh-CN" sz="2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</a:t>
            </a:r>
            <a:r>
              <a:rPr lang="en-US" altLang="zh-CN" sz="2800" u="sng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adj. 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令人愉快的，友好的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en-US" altLang="zh-CN" sz="2800" u="sng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adj. 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感到愉快的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endParaRPr lang="zh-CN" altLang="zh-CN" sz="2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2800" u="sng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n. 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快乐，乐事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______adj.</a:t>
            </a:r>
            <a:r>
              <a:rPr lang="zh-CN" altLang="en-US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不愉快的</a:t>
            </a:r>
            <a:endParaRPr lang="zh-CN" altLang="zh-CN" sz="2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</a:t>
            </a:r>
            <a:r>
              <a:rPr lang="en-US" altLang="zh-CN" sz="2800" u="sng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adj. 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激动人心的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引人注目的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突然的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戏剧的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夸张的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endParaRPr lang="zh-CN" altLang="zh-CN" sz="2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2800" u="sng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n. 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戏剧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戏剧艺术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en-US" altLang="zh-CN" sz="2800" u="sng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adv. 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戏剧性地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引人注目地</a:t>
            </a:r>
            <a:endParaRPr lang="zh-CN" altLang="zh-CN" sz="2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</a:t>
            </a:r>
            <a:r>
              <a:rPr lang="en-US" altLang="zh-CN" sz="2800" u="sng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n. 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悲伤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→ </a:t>
            </a:r>
            <a:r>
              <a:rPr lang="en-US" altLang="zh-CN" sz="2800" u="sng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adj. 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令人悲伤的</a:t>
            </a:r>
            <a:endParaRPr lang="zh-CN" altLang="zh-CN" sz="2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 </a:t>
            </a:r>
            <a:r>
              <a:rPr lang="en-US" altLang="zh-CN" sz="2800" u="sng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kern="100" dirty="0" err="1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vt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.&amp;vi.(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结合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,(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混合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合并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en-US" altLang="zh-CN" sz="2800" u="sng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n.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结合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联合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结合体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en-US" altLang="zh-CN" sz="2800" u="sng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adj.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联合的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总计的</a:t>
            </a:r>
            <a:endParaRPr lang="zh-CN" altLang="zh-CN" sz="2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 </a:t>
            </a:r>
            <a:r>
              <a:rPr lang="en-US" altLang="zh-CN" sz="2800" u="sng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v. 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依靠，依赖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→ </a:t>
            </a:r>
            <a:r>
              <a:rPr lang="en-US" altLang="zh-CN" sz="2800" u="sng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adj. 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可以依靠的</a:t>
            </a:r>
            <a:endParaRPr lang="zh-CN" altLang="zh-CN" sz="2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 </a:t>
            </a:r>
            <a:r>
              <a:rPr lang="en-US" altLang="zh-CN" sz="2800" u="sng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n. 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周围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环境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en-US" altLang="zh-CN" sz="2800" u="sng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adj.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周围的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附近的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en-US" altLang="zh-CN" sz="2800" u="sng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v.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包围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围绕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环绕</a:t>
            </a:r>
            <a:endParaRPr lang="zh-CN" altLang="zh-CN" sz="2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 </a:t>
            </a:r>
            <a:r>
              <a:rPr lang="en-US" altLang="zh-CN" sz="2800" u="sng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n.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改编本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改写本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适应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en-US" altLang="zh-CN" sz="2800" u="sng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adj.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能适应的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有适应能力的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en-US" altLang="zh-CN" sz="2800" u="sng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v. 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使适应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使适合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改编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改写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适应</a:t>
            </a:r>
            <a:endParaRPr lang="zh-CN" altLang="zh-CN" sz="2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83207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EACACA80-7457-A4EA-5223-FC31A3E09071}"/>
              </a:ext>
            </a:extLst>
          </p:cNvPr>
          <p:cNvSpPr txBox="1"/>
          <p:nvPr/>
        </p:nvSpPr>
        <p:spPr>
          <a:xfrm>
            <a:off x="350874" y="446568"/>
            <a:ext cx="1149025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 </a:t>
            </a:r>
            <a:r>
              <a:rPr lang="en-US" altLang="zh-CN" sz="2800" u="sng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adj.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共产主义的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n. 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共产主义者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→</a:t>
            </a:r>
            <a:r>
              <a:rPr lang="en-US" altLang="zh-CN" sz="2800" u="sng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n. 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共产主义</a:t>
            </a:r>
            <a:endParaRPr lang="zh-CN" altLang="zh-CN" sz="2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10. </a:t>
            </a:r>
            <a:r>
              <a:rPr lang="en-US" altLang="zh-CN" sz="2800" u="sng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v. 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保护，防御，辩解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→</a:t>
            </a:r>
            <a:r>
              <a:rPr lang="en-US" altLang="zh-CN" sz="2800" u="sng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n. 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保护，防御，辩解</a:t>
            </a:r>
            <a:endParaRPr lang="zh-CN" altLang="zh-CN" sz="2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11. </a:t>
            </a:r>
            <a:r>
              <a:rPr lang="en-US" altLang="zh-CN" sz="2800" u="sng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v. 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问候，欢迎，招呼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→</a:t>
            </a:r>
            <a:r>
              <a:rPr lang="en-US" altLang="zh-CN" sz="2800" u="sng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n. 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问候，欢迎</a:t>
            </a:r>
            <a:endParaRPr lang="zh-CN" altLang="zh-CN" sz="2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12. </a:t>
            </a:r>
            <a:r>
              <a:rPr lang="en-US" altLang="zh-CN" sz="2800" u="sng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adj.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合适的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适宜的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适当的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en-US" altLang="zh-CN" sz="2800" u="sng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v. 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适合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使适合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相配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n.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一套衣服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副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套</a:t>
            </a:r>
            <a:endParaRPr lang="zh-CN" altLang="zh-CN" sz="2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13. </a:t>
            </a:r>
            <a:r>
              <a:rPr lang="en-US" altLang="zh-CN" sz="2800" u="sng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n. 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录音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视频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录制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记录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记载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en-US" altLang="zh-CN" sz="2800" u="sng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n. 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记录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记载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v.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记录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…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录音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en-US" altLang="zh-CN" sz="2800" u="sng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n.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法官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记录员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录音机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录像机</a:t>
            </a:r>
            <a:endParaRPr lang="zh-CN" altLang="zh-CN" sz="2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14. </a:t>
            </a:r>
            <a:r>
              <a:rPr lang="en-US" altLang="zh-CN" sz="2800" u="sng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adj. 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遥远的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远处的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久远的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冷淡的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远亲的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en-US" altLang="zh-CN" sz="2800" u="sng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n.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距离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远处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冷淡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疏远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v. 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拉开距离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…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疏远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en-US" altLang="zh-CN" sz="2800" u="sng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adv.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冷淡地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遥远地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模糊地</a:t>
            </a:r>
            <a:endParaRPr lang="zh-CN" altLang="zh-CN" sz="2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07295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1072BA0C-9A92-AC3B-4B0F-59402C534042}"/>
              </a:ext>
            </a:extLst>
          </p:cNvPr>
          <p:cNvSpPr txBox="1"/>
          <p:nvPr/>
        </p:nvSpPr>
        <p:spPr>
          <a:xfrm>
            <a:off x="510364" y="151179"/>
            <a:ext cx="10831032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1.compose v.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作曲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组成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撰写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使镇静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→composer n.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作曲家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作曲者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→composition n.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构成，作曲，作品</a:t>
            </a:r>
            <a:endParaRPr lang="zh-CN" altLang="zh-CN" sz="2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pleasant adj. 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令人愉快的，友好的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→pleased adj. 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感到愉快的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→pleasure n. 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快乐，乐事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unpleasant</a:t>
            </a:r>
            <a:endParaRPr lang="zh-CN" altLang="zh-CN" sz="2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3.dramatic adj. 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激动人心的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引人注目的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突然的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戏剧的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夸张的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→drama n. 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戏剧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戏剧艺术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→dramatically adv. 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戏剧性地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引人注目地</a:t>
            </a:r>
            <a:endParaRPr lang="zh-CN" altLang="zh-CN" sz="2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4.sorrow n. 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悲伤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→ sorrowful adj. 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令人悲伤的</a:t>
            </a:r>
            <a:endParaRPr lang="zh-CN" altLang="zh-CN" sz="2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5.combine </a:t>
            </a:r>
            <a:r>
              <a:rPr lang="en-US" altLang="zh-CN" sz="2800" kern="100" dirty="0" err="1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vt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.&amp;vi.(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结合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,(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混合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合并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→combination n.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结合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联合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结合体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endParaRPr lang="zh-CN" altLang="zh-CN" sz="2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combined adj.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联合的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总计的</a:t>
            </a:r>
            <a:endParaRPr lang="zh-CN" altLang="zh-CN" sz="2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6.rely v. 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依靠，依赖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→ reliable adj. 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可以依靠的</a:t>
            </a:r>
            <a:endParaRPr lang="zh-CN" altLang="zh-CN" sz="2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7.surroundings n. 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周围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环境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→surrounding adj.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周围的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附近的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→surround v.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包围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围绕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环绕</a:t>
            </a:r>
            <a:endParaRPr lang="zh-CN" altLang="zh-CN" sz="2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8.adaptation n.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改编本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改写本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适应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→adaptable adj.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能适应的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有适应能力的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→adapt v. 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使适应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使适合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改编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改写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适应</a:t>
            </a:r>
            <a:endParaRPr lang="zh-CN" altLang="zh-CN" sz="2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05224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453</TotalTime>
  <Words>1452</Words>
  <Application>Microsoft Office PowerPoint</Application>
  <PresentationFormat>宽屏</PresentationFormat>
  <Paragraphs>85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6" baseType="lpstr">
      <vt:lpstr>等线</vt:lpstr>
      <vt:lpstr>等线 Light</vt:lpstr>
      <vt:lpstr>Arial</vt:lpstr>
      <vt:lpstr>Calibri</vt:lpstr>
      <vt:lpstr>Times New Roman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978681084@qq.com</dc:creator>
  <cp:lastModifiedBy>978681084@qq.com</cp:lastModifiedBy>
  <cp:revision>67</cp:revision>
  <dcterms:created xsi:type="dcterms:W3CDTF">2024-05-27T08:54:53Z</dcterms:created>
  <dcterms:modified xsi:type="dcterms:W3CDTF">2024-06-01T05:49:44Z</dcterms:modified>
</cp:coreProperties>
</file>