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2" r:id="rId6"/>
    <p:sldId id="265" r:id="rId7"/>
    <p:sldId id="266" r:id="rId8"/>
    <p:sldId id="267" r:id="rId9"/>
    <p:sldId id="259" r:id="rId10"/>
    <p:sldId id="261" r:id="rId11"/>
    <p:sldId id="260" r:id="rId12"/>
    <p:sldId id="280" r:id="rId13"/>
    <p:sldId id="281" r:id="rId14"/>
    <p:sldId id="282" r:id="rId15"/>
    <p:sldId id="283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5" d="100"/>
          <a:sy n="85" d="100"/>
        </p:scale>
        <p:origin x="316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4663" y="252761"/>
            <a:ext cx="935959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 	________adj. </a:t>
            </a:r>
            <a:r>
              <a:rPr lang="zh-CN" altLang="en-US" sz="2800" dirty="0"/>
              <a:t>贫瘠的，不毛的；不结果的	                    </a:t>
            </a:r>
            <a:endParaRPr lang="zh-CN" altLang="en-US" sz="2800" dirty="0"/>
          </a:p>
          <a:p>
            <a:r>
              <a:rPr lang="en-US" altLang="zh-CN" sz="2800" dirty="0"/>
              <a:t>2. 	_______adj. </a:t>
            </a:r>
            <a:r>
              <a:rPr lang="zh-CN" altLang="en-US" sz="2800" dirty="0"/>
              <a:t>结冰的，冰封的；冷冻的	                    </a:t>
            </a:r>
            <a:endParaRPr lang="zh-CN" altLang="en-US" sz="2800" dirty="0"/>
          </a:p>
          <a:p>
            <a:r>
              <a:rPr lang="en-US" altLang="zh-CN" sz="2800" dirty="0"/>
              <a:t>3. 	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含有</a:t>
            </a:r>
            <a:r>
              <a:rPr lang="en-US" altLang="zh-CN" sz="2800" dirty="0"/>
              <a:t>…</a:t>
            </a:r>
            <a:r>
              <a:rPr lang="zh-CN" altLang="en-US" sz="2800" dirty="0"/>
              <a:t>的意思，暗示	                    </a:t>
            </a:r>
            <a:endParaRPr lang="zh-CN" altLang="en-US" sz="2800" dirty="0"/>
          </a:p>
          <a:p>
            <a:r>
              <a:rPr lang="en-US" altLang="zh-CN" sz="2800" dirty="0"/>
              <a:t>4. 	_______n. </a:t>
            </a:r>
            <a:r>
              <a:rPr lang="zh-CN" altLang="en-US" sz="2800" dirty="0"/>
              <a:t>方面，侧面；规模，程度	                    </a:t>
            </a:r>
            <a:endParaRPr lang="zh-CN" altLang="en-US" sz="2800" dirty="0"/>
          </a:p>
          <a:p>
            <a:r>
              <a:rPr lang="en-US" altLang="zh-CN" sz="2800" dirty="0"/>
              <a:t>5. 	_______n. &amp; 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理解，领会；抓紧，握紧	                    </a:t>
            </a:r>
            <a:endParaRPr lang="zh-CN" altLang="en-US" sz="2800" dirty="0"/>
          </a:p>
          <a:p>
            <a:r>
              <a:rPr lang="en-US" altLang="zh-CN" sz="2800" dirty="0"/>
              <a:t>6. 	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发现，查明，侦察出	                    </a:t>
            </a:r>
            <a:endParaRPr lang="zh-CN" altLang="en-US" sz="2800" dirty="0"/>
          </a:p>
          <a:p>
            <a:r>
              <a:rPr lang="en-US" altLang="zh-CN" sz="2800" dirty="0"/>
              <a:t>7. 	_______n. </a:t>
            </a:r>
            <a:r>
              <a:rPr lang="zh-CN" altLang="en-US" sz="2800" dirty="0"/>
              <a:t>押韵词 </a:t>
            </a:r>
            <a:r>
              <a:rPr lang="en-US" altLang="zh-CN" sz="2800" dirty="0"/>
              <a:t>v. </a:t>
            </a:r>
            <a:r>
              <a:rPr lang="zh-CN" altLang="en-US" sz="2800" dirty="0"/>
              <a:t>押韵；和</a:t>
            </a:r>
            <a:r>
              <a:rPr lang="en-US" altLang="zh-CN" sz="2800" dirty="0"/>
              <a:t>…</a:t>
            </a:r>
            <a:r>
              <a:rPr lang="zh-CN" altLang="en-US" sz="2800" dirty="0"/>
              <a:t>同韵	                    </a:t>
            </a:r>
            <a:endParaRPr lang="zh-CN" altLang="en-US" sz="2800" dirty="0"/>
          </a:p>
          <a:p>
            <a:r>
              <a:rPr lang="en-US" altLang="zh-CN" sz="2800" dirty="0"/>
              <a:t>8. 	_______adj. </a:t>
            </a:r>
            <a:r>
              <a:rPr lang="zh-CN" altLang="en-US" sz="2800" dirty="0"/>
              <a:t>复杂的，难懂的 </a:t>
            </a:r>
            <a:r>
              <a:rPr lang="en-US" altLang="zh-CN" sz="2800" dirty="0"/>
              <a:t>n. </a:t>
            </a:r>
            <a:r>
              <a:rPr lang="zh-CN" altLang="en-US" sz="2800" dirty="0"/>
              <a:t>建筑群	                    </a:t>
            </a:r>
            <a:endParaRPr lang="zh-CN" altLang="en-US" sz="2800" dirty="0"/>
          </a:p>
          <a:p>
            <a:r>
              <a:rPr lang="en-US" altLang="zh-CN" sz="2800" dirty="0"/>
              <a:t>9. 	_______adj. </a:t>
            </a:r>
            <a:r>
              <a:rPr lang="zh-CN" altLang="en-US" sz="2800" dirty="0"/>
              <a:t>相互矛盾的，对立的	                    </a:t>
            </a:r>
            <a:endParaRPr lang="zh-CN" altLang="en-US" sz="2800" dirty="0"/>
          </a:p>
          <a:p>
            <a:r>
              <a:rPr lang="en-US" altLang="zh-CN" sz="2800" dirty="0"/>
              <a:t>10. 	_______</a:t>
            </a:r>
            <a:r>
              <a:rPr lang="zh-CN" altLang="en-US" sz="2800" dirty="0"/>
              <a:t>发现，搜集，查明	                    </a:t>
            </a:r>
            <a:endParaRPr lang="zh-CN" altLang="en-US" sz="2800" dirty="0"/>
          </a:p>
          <a:p>
            <a:r>
              <a:rPr lang="en-US" altLang="zh-CN" sz="2800" dirty="0"/>
              <a:t>11. 	_______n. </a:t>
            </a:r>
            <a:r>
              <a:rPr lang="zh-CN" altLang="en-US" sz="2800" dirty="0"/>
              <a:t>线索，提示；迹象	                    </a:t>
            </a:r>
            <a:endParaRPr lang="zh-CN" altLang="en-US" sz="2800" dirty="0"/>
          </a:p>
          <a:p>
            <a:r>
              <a:rPr lang="en-US" altLang="zh-CN" sz="2800" dirty="0"/>
              <a:t>12. 	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把</a:t>
            </a:r>
            <a:r>
              <a:rPr lang="en-US" altLang="zh-CN" sz="2800" dirty="0"/>
              <a:t>…</a:t>
            </a:r>
            <a:r>
              <a:rPr lang="zh-CN" altLang="en-US" sz="2800" dirty="0"/>
              <a:t>关在笼中 </a:t>
            </a:r>
            <a:r>
              <a:rPr lang="en-US" altLang="zh-CN" sz="2800" dirty="0"/>
              <a:t>n. </a:t>
            </a:r>
            <a:r>
              <a:rPr lang="zh-CN" altLang="en-US" sz="2800" dirty="0"/>
              <a:t>笼子	                    </a:t>
            </a:r>
            <a:endParaRPr lang="zh-CN" altLang="en-US" sz="2800" dirty="0"/>
          </a:p>
          <a:p>
            <a:r>
              <a:rPr lang="en-US" altLang="zh-CN" sz="2800" dirty="0"/>
              <a:t>13. 	_______n. (</a:t>
            </a:r>
            <a:r>
              <a:rPr lang="zh-CN" altLang="en-US" sz="2800" dirty="0"/>
              <a:t>鸟</a:t>
            </a:r>
            <a:r>
              <a:rPr lang="en-US" altLang="zh-CN" sz="2800" dirty="0"/>
              <a:t>)</a:t>
            </a:r>
            <a:r>
              <a:rPr lang="zh-CN" altLang="en-US" sz="2800" dirty="0"/>
              <a:t>啼啭；颤音 </a:t>
            </a:r>
            <a:r>
              <a:rPr lang="en-US" altLang="zh-CN" sz="2800" dirty="0"/>
              <a:t>v. </a:t>
            </a:r>
            <a:r>
              <a:rPr lang="zh-CN" altLang="en-US" sz="2800" dirty="0"/>
              <a:t>发颤音	                    </a:t>
            </a:r>
            <a:endParaRPr lang="zh-CN" altLang="en-US" sz="2800" dirty="0"/>
          </a:p>
          <a:p>
            <a:r>
              <a:rPr lang="en-US" altLang="zh-CN" sz="2800" dirty="0"/>
              <a:t>14. 	_______v. </a:t>
            </a:r>
            <a:r>
              <a:rPr lang="zh-CN" altLang="en-US" sz="2800" dirty="0"/>
              <a:t>解释，阐释；把</a:t>
            </a:r>
            <a:r>
              <a:rPr lang="en-US" altLang="zh-CN" sz="2800" dirty="0"/>
              <a:t>…</a:t>
            </a:r>
            <a:r>
              <a:rPr lang="zh-CN" altLang="en-US" sz="2800" dirty="0"/>
              <a:t>理解为	                    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9469" y="361044"/>
            <a:ext cx="1072546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29. ________v. </a:t>
            </a:r>
            <a:r>
              <a:rPr lang="zh-CN" altLang="en-US" sz="2800" dirty="0"/>
              <a:t>投射 </a:t>
            </a:r>
            <a:r>
              <a:rPr lang="en-US" altLang="zh-CN" sz="2800" dirty="0"/>
              <a:t>n. </a:t>
            </a:r>
            <a:r>
              <a:rPr lang="zh-CN" altLang="en-US" sz="2800" dirty="0"/>
              <a:t>全体演员；投，拋	                    </a:t>
            </a:r>
            <a:endParaRPr lang="zh-CN" altLang="en-US" sz="2800" dirty="0"/>
          </a:p>
          <a:p>
            <a:r>
              <a:rPr lang="en-US" altLang="zh-CN" sz="2800" dirty="0"/>
              <a:t>30. ________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欠</a:t>
            </a:r>
            <a:r>
              <a:rPr lang="en-US" altLang="zh-CN" sz="2800" dirty="0"/>
              <a:t>(</a:t>
            </a:r>
            <a:r>
              <a:rPr lang="zh-CN" altLang="en-US" sz="2800" dirty="0"/>
              <a:t>情</a:t>
            </a:r>
            <a:r>
              <a:rPr lang="en-US" altLang="zh-CN" sz="2800" dirty="0"/>
              <a:t>)</a:t>
            </a:r>
            <a:r>
              <a:rPr lang="zh-CN" altLang="en-US" sz="2800" dirty="0"/>
              <a:t>；欠</a:t>
            </a:r>
            <a:r>
              <a:rPr lang="en-US" altLang="zh-CN" sz="2800" dirty="0"/>
              <a:t>(</a:t>
            </a:r>
            <a:r>
              <a:rPr lang="zh-CN" altLang="en-US" sz="2800" dirty="0"/>
              <a:t>债</a:t>
            </a:r>
            <a:r>
              <a:rPr lang="en-US" altLang="zh-CN" sz="2800" dirty="0"/>
              <a:t>)	                    </a:t>
            </a:r>
            <a:endParaRPr lang="en-US" altLang="zh-CN" sz="2800" dirty="0"/>
          </a:p>
          <a:p>
            <a:r>
              <a:rPr lang="en-US" altLang="zh-CN" sz="2800" dirty="0"/>
              <a:t>31. ________n. </a:t>
            </a:r>
            <a:r>
              <a:rPr lang="zh-CN" altLang="en-US" sz="2800" dirty="0"/>
              <a:t>人情债，情义，恩情；借款	                    </a:t>
            </a:r>
            <a:endParaRPr lang="zh-CN" altLang="en-US" sz="2800" dirty="0"/>
          </a:p>
          <a:p>
            <a:r>
              <a:rPr lang="en-US" altLang="zh-CN" sz="2800" dirty="0"/>
              <a:t>32. ________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&amp;vi. </a:t>
            </a:r>
            <a:r>
              <a:rPr lang="zh-CN" altLang="en-US" sz="2800" dirty="0"/>
              <a:t>深深吸引，迷住	                    </a:t>
            </a:r>
            <a:endParaRPr lang="zh-CN" altLang="en-US" sz="2800" dirty="0"/>
          </a:p>
          <a:p>
            <a:r>
              <a:rPr lang="en-US" altLang="zh-CN" sz="2800" dirty="0"/>
              <a:t>33. ________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给</a:t>
            </a:r>
            <a:r>
              <a:rPr lang="en-US" altLang="zh-CN" sz="2800" dirty="0"/>
              <a:t>…</a:t>
            </a:r>
            <a:r>
              <a:rPr lang="zh-CN" altLang="en-US" sz="2800" dirty="0"/>
              <a:t>命名；使享有权利	                    </a:t>
            </a:r>
            <a:endParaRPr lang="zh-CN" altLang="en-US" sz="2800" dirty="0"/>
          </a:p>
          <a:p>
            <a:r>
              <a:rPr lang="en-US" altLang="zh-CN" sz="2800" dirty="0"/>
              <a:t>34. ________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把</a:t>
            </a:r>
            <a:r>
              <a:rPr lang="en-US" altLang="zh-CN" sz="2800" dirty="0"/>
              <a:t>…</a:t>
            </a:r>
            <a:r>
              <a:rPr lang="zh-CN" altLang="en-US" sz="2800" dirty="0"/>
              <a:t>归咎于 </a:t>
            </a:r>
            <a:r>
              <a:rPr lang="en-US" altLang="zh-CN" sz="2800" dirty="0"/>
              <a:t>n. </a:t>
            </a:r>
            <a:r>
              <a:rPr lang="zh-CN" altLang="en-US" sz="2800" dirty="0"/>
              <a:t>责任，责备	                    </a:t>
            </a:r>
            <a:endParaRPr lang="zh-CN" altLang="en-US" sz="2800" dirty="0"/>
          </a:p>
          <a:p>
            <a:r>
              <a:rPr lang="en-US" altLang="zh-CN" sz="2800" dirty="0"/>
              <a:t>35. ________n. </a:t>
            </a:r>
            <a:r>
              <a:rPr lang="zh-CN" altLang="en-US" sz="2800" dirty="0"/>
              <a:t>津贴，补助；限额；零花钱	                    </a:t>
            </a:r>
            <a:endParaRPr lang="zh-CN" altLang="en-US" sz="2800" dirty="0"/>
          </a:p>
          <a:p>
            <a:r>
              <a:rPr lang="en-US" altLang="zh-CN" sz="2800" dirty="0"/>
              <a:t>36. ________</a:t>
            </a:r>
            <a:r>
              <a:rPr lang="zh-CN" altLang="en-US" sz="2800" dirty="0"/>
              <a:t>体谅；考虑到，估计到	                    </a:t>
            </a:r>
            <a:endParaRPr lang="en-US" altLang="zh-CN" sz="2800" dirty="0"/>
          </a:p>
          <a:p>
            <a:r>
              <a:rPr lang="en-US" altLang="zh-CN" sz="2800" dirty="0"/>
              <a:t>37. ________n. </a:t>
            </a:r>
            <a:r>
              <a:rPr lang="zh-CN" altLang="en-US" sz="2800" dirty="0"/>
              <a:t>巨大成功 </a:t>
            </a:r>
            <a:r>
              <a:rPr lang="en-US" altLang="zh-CN" sz="2800" dirty="0"/>
              <a:t>vi. </a:t>
            </a:r>
            <a:r>
              <a:rPr lang="zh-CN" altLang="en-US" sz="2800" dirty="0"/>
              <a:t>打败，战胜	                    </a:t>
            </a:r>
            <a:endParaRPr lang="zh-CN" altLang="en-US" sz="2800" dirty="0"/>
          </a:p>
          <a:p>
            <a:r>
              <a:rPr lang="en-US" altLang="zh-CN" sz="2800" dirty="0"/>
              <a:t>38. ________n. </a:t>
            </a:r>
            <a:r>
              <a:rPr lang="zh-CN" altLang="en-US" sz="2800" dirty="0"/>
              <a:t>冒名顶替者，冒名行骗者	                    </a:t>
            </a:r>
            <a:endParaRPr lang="zh-CN" altLang="en-US" sz="2800" dirty="0"/>
          </a:p>
          <a:p>
            <a:r>
              <a:rPr lang="en-US" altLang="zh-CN" sz="2800" dirty="0"/>
              <a:t>39. ________adj. </a:t>
            </a:r>
            <a:r>
              <a:rPr lang="zh-CN" altLang="en-US" sz="2800" dirty="0"/>
              <a:t>棘手的；不饶人的	 	 </a:t>
            </a:r>
            <a:endParaRPr lang="en-US" altLang="zh-C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96265" y="223520"/>
            <a:ext cx="11861800" cy="6554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外面温度极冷 </a:t>
            </a:r>
            <a:r>
              <a:rPr lang="en-US" altLang="zh-CN" sz="2800" dirty="0"/>
              <a:t>The temperature is </a:t>
            </a:r>
            <a:r>
              <a:rPr lang="en-US" altLang="zh-CN" sz="2800" dirty="0">
                <a:solidFill>
                  <a:srgbClr val="FF0000"/>
                </a:solidFill>
              </a:rPr>
              <a:t>freezing</a:t>
            </a:r>
            <a:r>
              <a:rPr lang="en-US" altLang="zh-CN" sz="2800" dirty="0"/>
              <a:t> outside</a:t>
            </a:r>
            <a:endParaRPr lang="en-US" altLang="zh-CN" sz="2800" dirty="0"/>
          </a:p>
          <a:p>
            <a:r>
              <a:rPr lang="zh-CN" altLang="en-US" sz="2800" dirty="0"/>
              <a:t>惊呆了</a:t>
            </a:r>
            <a:r>
              <a:rPr lang="en-US" altLang="zh-CN" sz="2800" dirty="0"/>
              <a:t>/</a:t>
            </a:r>
            <a:r>
              <a:rPr lang="zh-CN" altLang="en-US" sz="2800" dirty="0"/>
              <a:t>吓呆了 </a:t>
            </a:r>
            <a:r>
              <a:rPr lang="en-US" altLang="zh-CN" sz="2800" dirty="0"/>
              <a:t>be/get </a:t>
            </a:r>
            <a:r>
              <a:rPr lang="en-US" altLang="zh-CN" sz="2800" dirty="0">
                <a:solidFill>
                  <a:srgbClr val="FF0000"/>
                </a:solidFill>
              </a:rPr>
              <a:t>frozen</a:t>
            </a:r>
            <a:r>
              <a:rPr lang="en-US" altLang="zh-CN" sz="2800" dirty="0"/>
              <a:t> with shock</a:t>
            </a:r>
            <a:endParaRPr lang="en-US" altLang="zh-CN" sz="2800" dirty="0"/>
          </a:p>
          <a:p>
            <a:r>
              <a:rPr lang="zh-CN" altLang="en-US" sz="2800" dirty="0"/>
              <a:t>冷冻食品 </a:t>
            </a:r>
            <a:r>
              <a:rPr lang="en-US" altLang="zh-CN" sz="2800" dirty="0">
                <a:solidFill>
                  <a:srgbClr val="FF0000"/>
                </a:solidFill>
              </a:rPr>
              <a:t>frozen</a:t>
            </a:r>
            <a:r>
              <a:rPr lang="en-US" altLang="zh-CN" sz="2800" dirty="0"/>
              <a:t> food</a:t>
            </a:r>
            <a:endParaRPr lang="en-US" altLang="zh-CN" sz="2800" dirty="0"/>
          </a:p>
          <a:p>
            <a:r>
              <a:rPr lang="zh-CN" altLang="en-US" sz="2800" dirty="0"/>
              <a:t>狗的鼻子被冻僵了 </a:t>
            </a:r>
            <a:r>
              <a:rPr lang="en-US" altLang="zh-CN" sz="2800" dirty="0"/>
              <a:t>The dog’s nose is </a:t>
            </a:r>
            <a:r>
              <a:rPr lang="en-US" altLang="zh-CN" sz="2800" dirty="0">
                <a:solidFill>
                  <a:srgbClr val="FF0000"/>
                </a:solidFill>
              </a:rPr>
              <a:t>frozen</a:t>
            </a:r>
            <a:r>
              <a:rPr lang="en-US" altLang="zh-CN" sz="2800" dirty="0"/>
              <a:t>.</a:t>
            </a:r>
            <a:endParaRPr lang="en-US" altLang="zh-CN" sz="2800" dirty="0"/>
          </a:p>
          <a:p>
            <a:r>
              <a:rPr lang="zh-CN" altLang="en-US" sz="2800" dirty="0"/>
              <a:t>你是暗指我在撒谎吗？</a:t>
            </a:r>
            <a:r>
              <a:rPr lang="en-US" altLang="zh-CN" sz="2800" dirty="0"/>
              <a:t>Are you </a:t>
            </a:r>
            <a:r>
              <a:rPr lang="en-US" altLang="zh-CN" sz="2800" dirty="0">
                <a:solidFill>
                  <a:srgbClr val="FF0000"/>
                </a:solidFill>
              </a:rPr>
              <a:t>implying</a:t>
            </a:r>
            <a:r>
              <a:rPr lang="en-US" altLang="zh-CN" sz="2800" dirty="0"/>
              <a:t> that I’m lying?</a:t>
            </a:r>
            <a:endParaRPr lang="en-US" altLang="zh-CN" sz="2800" dirty="0"/>
          </a:p>
          <a:p>
            <a:r>
              <a:rPr lang="zh-CN" altLang="en-US" sz="2800" dirty="0"/>
              <a:t>她的工作为她的生活增添了新的</a:t>
            </a:r>
            <a:r>
              <a:rPr lang="zh-CN" altLang="en-US" sz="2800" dirty="0">
                <a:solidFill>
                  <a:srgbClr val="FF0000"/>
                </a:solidFill>
              </a:rPr>
              <a:t>内容</a:t>
            </a:r>
            <a:endParaRPr lang="zh-CN" altLang="en-US" sz="2800" dirty="0"/>
          </a:p>
          <a:p>
            <a:r>
              <a:rPr lang="en-US" altLang="zh-CN" sz="2800" dirty="0"/>
              <a:t>Her job added a new </a:t>
            </a:r>
            <a:r>
              <a:rPr lang="en-US" altLang="zh-CN" sz="2800" dirty="0">
                <a:solidFill>
                  <a:srgbClr val="FF0000"/>
                </a:solidFill>
              </a:rPr>
              <a:t>dimension</a:t>
            </a:r>
            <a:r>
              <a:rPr lang="en-US" altLang="zh-CN" sz="2800" dirty="0"/>
              <a:t> to her life.</a:t>
            </a:r>
            <a:endParaRPr lang="en-US" altLang="zh-CN" sz="2800" dirty="0"/>
          </a:p>
          <a:p>
            <a:r>
              <a:rPr lang="zh-CN" altLang="en-US" sz="2800" dirty="0"/>
              <a:t>紧紧的抓住</a:t>
            </a:r>
            <a:r>
              <a:rPr lang="en-US" altLang="zh-CN" sz="2800" dirty="0"/>
              <a:t> grasp sth. firmly</a:t>
            </a:r>
            <a:endParaRPr lang="en-US" altLang="zh-CN" sz="2800" dirty="0"/>
          </a:p>
          <a:p>
            <a:r>
              <a:rPr lang="zh-CN" altLang="en-US" sz="2800" dirty="0"/>
              <a:t>抓住机会</a:t>
            </a:r>
            <a:r>
              <a:rPr lang="en-US" altLang="zh-CN" sz="2800" dirty="0"/>
              <a:t> </a:t>
            </a:r>
            <a:r>
              <a:rPr lang="en-US" altLang="zh-CN" sz="2800" dirty="0">
                <a:solidFill>
                  <a:srgbClr val="FF0000"/>
                </a:solidFill>
              </a:rPr>
              <a:t>grasp</a:t>
            </a:r>
            <a:r>
              <a:rPr lang="en-US" altLang="zh-CN" sz="2800" dirty="0"/>
              <a:t> the opportunities</a:t>
            </a:r>
            <a:endParaRPr lang="en-US" altLang="zh-CN" sz="2800" dirty="0"/>
          </a:p>
          <a:p>
            <a:r>
              <a:rPr lang="zh-CN" altLang="en-US" sz="2800" dirty="0"/>
              <a:t>理解某人的意思</a:t>
            </a:r>
            <a:r>
              <a:rPr lang="en-US" altLang="zh-CN" sz="2800" dirty="0"/>
              <a:t> comprehend one’s meaning</a:t>
            </a:r>
            <a:endParaRPr lang="en-US" altLang="zh-CN" sz="2800" dirty="0"/>
          </a:p>
          <a:p>
            <a:r>
              <a:rPr lang="zh-CN" altLang="en-US" sz="2800" dirty="0"/>
              <a:t>抓紧（名词短语）</a:t>
            </a:r>
            <a:r>
              <a:rPr lang="en-US" altLang="zh-CN" sz="2800" dirty="0"/>
              <a:t>have a firm </a:t>
            </a:r>
            <a:r>
              <a:rPr lang="en-US" altLang="zh-CN" sz="2800" dirty="0">
                <a:solidFill>
                  <a:srgbClr val="FF0000"/>
                </a:solidFill>
              </a:rPr>
              <a:t>grasp</a:t>
            </a:r>
            <a:r>
              <a:rPr lang="en-US" altLang="zh-CN" sz="2800" dirty="0"/>
              <a:t> of</a:t>
            </a:r>
            <a:endParaRPr lang="en-US" altLang="zh-CN" sz="2800" dirty="0"/>
          </a:p>
          <a:p>
            <a:r>
              <a:rPr lang="zh-CN" altLang="en-US" sz="2800" dirty="0"/>
              <a:t>在某人的掌控之内</a:t>
            </a:r>
            <a:r>
              <a:rPr lang="en-US" altLang="zh-CN" sz="2800" dirty="0"/>
              <a:t>/</a:t>
            </a:r>
            <a:r>
              <a:rPr lang="zh-CN" altLang="en-US" sz="2800" dirty="0"/>
              <a:t>之外</a:t>
            </a:r>
            <a:r>
              <a:rPr lang="en-US" altLang="zh-CN" sz="2800" dirty="0"/>
              <a:t> within/beyond one’s grasp</a:t>
            </a:r>
            <a:endParaRPr lang="en-US" altLang="zh-CN" sz="2800" dirty="0"/>
          </a:p>
          <a:p>
            <a:r>
              <a:rPr lang="zh-CN" altLang="en-US" sz="2800" dirty="0"/>
              <a:t>很多学生发现问题超出了他们的理解。</a:t>
            </a:r>
            <a:r>
              <a:rPr lang="en-US" altLang="zh-CN" sz="2800" dirty="0"/>
              <a:t>Many students find the problem beyond their grasp.</a:t>
            </a:r>
            <a:endParaRPr lang="en-US" altLang="zh-CN" sz="2800" dirty="0"/>
          </a:p>
          <a:p>
            <a:endParaRPr lang="en-US" altLang="zh-CN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1800" y="0"/>
            <a:ext cx="10982960" cy="698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某人力所不能及的。</a:t>
            </a:r>
            <a:r>
              <a:rPr lang="en-US" altLang="zh-CN" sz="2800" dirty="0"/>
              <a:t>The price are too high. Many families are finding suitable housing </a:t>
            </a:r>
            <a:r>
              <a:rPr lang="en-US" altLang="zh-CN" sz="2800" dirty="0">
                <a:solidFill>
                  <a:srgbClr val="FF0000"/>
                </a:solidFill>
              </a:rPr>
              <a:t>beyond their grasp</a:t>
            </a:r>
            <a:r>
              <a:rPr lang="en-US" altLang="zh-CN" sz="2800" dirty="0"/>
              <a:t>.</a:t>
            </a:r>
            <a:endParaRPr lang="en-US" altLang="zh-CN" sz="2800" dirty="0"/>
          </a:p>
          <a:p>
            <a:r>
              <a:rPr lang="zh-CN" altLang="en-US" sz="2800" dirty="0"/>
              <a:t>为人所不能抓取的</a:t>
            </a:r>
            <a:r>
              <a:rPr lang="en-US" altLang="zh-CN" sz="2800" dirty="0"/>
              <a:t> The key was on a high shelf, just </a:t>
            </a:r>
            <a:r>
              <a:rPr lang="en-US" altLang="zh-CN" sz="2800" dirty="0">
                <a:solidFill>
                  <a:srgbClr val="FF0000"/>
                </a:solidFill>
              </a:rPr>
              <a:t>beyond</a:t>
            </a:r>
            <a:r>
              <a:rPr lang="en-US" altLang="zh-CN" sz="2800" dirty="0"/>
              <a:t> the little girl’s </a:t>
            </a:r>
            <a:r>
              <a:rPr lang="en-US" altLang="zh-CN" sz="2800" dirty="0">
                <a:solidFill>
                  <a:srgbClr val="FF0000"/>
                </a:solidFill>
              </a:rPr>
              <a:t>grasp</a:t>
            </a:r>
            <a:r>
              <a:rPr lang="en-US" altLang="zh-CN" sz="2800" dirty="0"/>
              <a:t>.</a:t>
            </a:r>
            <a:endParaRPr lang="en-US" altLang="zh-CN" sz="2800" dirty="0"/>
          </a:p>
          <a:p>
            <a:r>
              <a:rPr lang="zh-CN" altLang="en-US" sz="2800" dirty="0"/>
              <a:t>对某事掌握的很好</a:t>
            </a:r>
            <a:r>
              <a:rPr lang="en-US" altLang="zh-CN" sz="2800" dirty="0"/>
              <a:t> have a good grasp of sth.</a:t>
            </a:r>
            <a:endParaRPr lang="en-US" altLang="zh-CN" sz="2800" dirty="0"/>
          </a:p>
          <a:p>
            <a:r>
              <a:rPr lang="zh-CN" altLang="en-US" sz="2800" dirty="0"/>
              <a:t>与</a:t>
            </a:r>
            <a:r>
              <a:rPr lang="en-US" altLang="zh-CN" sz="2800" dirty="0"/>
              <a:t>...</a:t>
            </a:r>
            <a:r>
              <a:rPr lang="zh-CN" altLang="en-US" sz="2800" dirty="0"/>
              <a:t>不一致</a:t>
            </a:r>
            <a:r>
              <a:rPr lang="en-US" altLang="zh-CN" sz="2800" dirty="0"/>
              <a:t>be contradictory to</a:t>
            </a:r>
            <a:endParaRPr lang="en-US" altLang="zh-CN" sz="2800" dirty="0"/>
          </a:p>
          <a:p>
            <a:r>
              <a:rPr lang="zh-CN" altLang="en-US" sz="2800" dirty="0"/>
              <a:t>挖掘宝藏</a:t>
            </a:r>
            <a:r>
              <a:rPr lang="en-US" altLang="zh-CN" sz="2800" dirty="0"/>
              <a:t>/</a:t>
            </a:r>
            <a:r>
              <a:rPr lang="zh-CN" altLang="en-US" sz="2800" dirty="0"/>
              <a:t>线索</a:t>
            </a:r>
            <a:r>
              <a:rPr lang="en-US" altLang="zh-CN" sz="2800" dirty="0"/>
              <a:t> dig up treasure/clues</a:t>
            </a:r>
            <a:endParaRPr lang="en-US" altLang="zh-CN" sz="2800" dirty="0"/>
          </a:p>
          <a:p>
            <a:r>
              <a:rPr lang="zh-CN" altLang="en-US" sz="2800" dirty="0"/>
              <a:t>将</a:t>
            </a:r>
            <a:r>
              <a:rPr lang="en-US" altLang="zh-CN" sz="2800" dirty="0"/>
              <a:t>...</a:t>
            </a:r>
            <a:r>
              <a:rPr lang="zh-CN" altLang="en-US" sz="2800" dirty="0"/>
              <a:t>解读为</a:t>
            </a:r>
            <a:r>
              <a:rPr lang="en-US" altLang="zh-CN" sz="2800" dirty="0"/>
              <a:t> interprete...as...</a:t>
            </a:r>
            <a:endParaRPr lang="en-US" altLang="zh-CN" sz="2800" dirty="0"/>
          </a:p>
          <a:p>
            <a:r>
              <a:rPr lang="zh-CN" altLang="en-US" sz="2800" dirty="0"/>
              <a:t>讲解服务</a:t>
            </a:r>
            <a:r>
              <a:rPr lang="en-US" altLang="zh-CN" sz="2800" dirty="0"/>
              <a:t>interpretation services</a:t>
            </a:r>
            <a:endParaRPr lang="en-US" altLang="zh-CN" sz="2800" dirty="0"/>
          </a:p>
          <a:p>
            <a:r>
              <a:rPr lang="zh-CN" altLang="en-US" sz="2800" dirty="0"/>
              <a:t>对</a:t>
            </a:r>
            <a:r>
              <a:rPr lang="en-US" altLang="zh-CN" sz="2800" dirty="0"/>
              <a:t>...</a:t>
            </a:r>
            <a:r>
              <a:rPr lang="zh-CN" altLang="en-US" sz="2800" dirty="0"/>
              <a:t>失去耐心</a:t>
            </a:r>
            <a:r>
              <a:rPr lang="en-US" altLang="zh-CN" sz="2800" dirty="0"/>
              <a:t> lose/run out of patience with</a:t>
            </a:r>
            <a:endParaRPr lang="en-US" altLang="zh-CN" sz="2800" dirty="0"/>
          </a:p>
          <a:p>
            <a:r>
              <a:rPr lang="zh-CN" altLang="en-US" sz="2800" dirty="0"/>
              <a:t>对</a:t>
            </a:r>
            <a:r>
              <a:rPr lang="en-US" altLang="zh-CN" sz="2800" dirty="0"/>
              <a:t>...</a:t>
            </a:r>
            <a:r>
              <a:rPr lang="zh-CN" altLang="en-US" sz="2800" dirty="0"/>
              <a:t>无法容忍</a:t>
            </a:r>
            <a:r>
              <a:rPr lang="en-US" altLang="zh-CN" sz="2800" dirty="0"/>
              <a:t> have little/no patience with</a:t>
            </a:r>
            <a:endParaRPr lang="en-US" altLang="zh-CN" sz="2800" dirty="0"/>
          </a:p>
          <a:p>
            <a:r>
              <a:rPr lang="zh-CN" altLang="en-US" sz="2800" dirty="0"/>
              <a:t>留出一点时间</a:t>
            </a:r>
            <a:r>
              <a:rPr lang="en-US" altLang="zh-CN" sz="2800" dirty="0"/>
              <a:t> set aside some time</a:t>
            </a:r>
            <a:endParaRPr lang="en-US" altLang="zh-CN" sz="2800" dirty="0"/>
          </a:p>
          <a:p>
            <a:r>
              <a:rPr lang="zh-CN" altLang="en-US" sz="2800" dirty="0"/>
              <a:t>在遥远的过去</a:t>
            </a:r>
            <a:r>
              <a:rPr lang="en-US" altLang="zh-CN" sz="2800" dirty="0"/>
              <a:t>/</a:t>
            </a:r>
            <a:r>
              <a:rPr lang="zh-CN" altLang="en-US" sz="2800" dirty="0"/>
              <a:t>将来</a:t>
            </a:r>
            <a:r>
              <a:rPr lang="en-US" altLang="zh-CN" sz="2800" dirty="0"/>
              <a:t> in the remote past/future</a:t>
            </a:r>
            <a:endParaRPr lang="en-US" altLang="zh-CN" sz="2800" dirty="0"/>
          </a:p>
          <a:p>
            <a:r>
              <a:rPr lang="zh-CN" altLang="en-US" sz="2800" dirty="0"/>
              <a:t>他们的努力最终会带来成功</a:t>
            </a:r>
            <a:r>
              <a:rPr lang="en-US" altLang="zh-CN" sz="2800" dirty="0"/>
              <a:t> Their efforts will </a:t>
            </a:r>
            <a:r>
              <a:rPr lang="en-US" altLang="zh-CN" sz="2800" dirty="0">
                <a:solidFill>
                  <a:srgbClr val="FF0000"/>
                </a:solidFill>
              </a:rPr>
              <a:t>be rewarded with</a:t>
            </a:r>
            <a:r>
              <a:rPr lang="en-US" altLang="zh-CN" sz="2800" dirty="0"/>
              <a:t> success in the end.</a:t>
            </a:r>
            <a:endParaRPr lang="en-US" altLang="zh-CN" sz="2800" dirty="0"/>
          </a:p>
          <a:p>
            <a:endParaRPr lang="en-US" altLang="zh-CN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1970" y="151765"/>
            <a:ext cx="11861800" cy="6554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作为我考试及格的奖励</a:t>
            </a:r>
            <a:r>
              <a:rPr lang="en-US" altLang="zh-CN" sz="2800" dirty="0"/>
              <a:t> </a:t>
            </a:r>
            <a:r>
              <a:rPr lang="en-US" altLang="zh-CN" sz="2800" dirty="0">
                <a:solidFill>
                  <a:srgbClr val="FF0000"/>
                </a:solidFill>
              </a:rPr>
              <a:t>reward</a:t>
            </a:r>
            <a:r>
              <a:rPr lang="en-US" altLang="zh-CN" sz="2800" dirty="0"/>
              <a:t> me </a:t>
            </a:r>
            <a:r>
              <a:rPr lang="en-US" altLang="zh-CN" sz="2800" dirty="0">
                <a:solidFill>
                  <a:srgbClr val="FF0000"/>
                </a:solidFill>
              </a:rPr>
              <a:t>for</a:t>
            </a:r>
            <a:r>
              <a:rPr lang="en-US" altLang="zh-CN" sz="2800" dirty="0"/>
              <a:t> passing the exam</a:t>
            </a:r>
            <a:endParaRPr lang="en-US" altLang="zh-CN" sz="2800" dirty="0"/>
          </a:p>
          <a:p>
            <a:r>
              <a:rPr lang="en-US" altLang="zh-CN" sz="2800" dirty="0"/>
              <a:t>Students nowadays </a:t>
            </a:r>
            <a:r>
              <a:rPr lang="en-US" altLang="zh-CN" sz="2800" dirty="0">
                <a:solidFill>
                  <a:srgbClr val="FF0000"/>
                </a:solidFill>
              </a:rPr>
              <a:t>are under constant pressure</a:t>
            </a:r>
            <a:r>
              <a:rPr lang="en-US" altLang="zh-CN" sz="2800" dirty="0"/>
              <a:t>.</a:t>
            </a:r>
            <a:endParaRPr lang="en-US" altLang="zh-CN" sz="2800" dirty="0"/>
          </a:p>
          <a:p>
            <a:r>
              <a:rPr lang="zh-CN" altLang="en-US" sz="2800" dirty="0"/>
              <a:t>逻辑思维</a:t>
            </a:r>
            <a:r>
              <a:rPr lang="en-US" altLang="zh-CN" sz="2800" dirty="0"/>
              <a:t>logical thinking</a:t>
            </a:r>
            <a:endParaRPr lang="en-US" altLang="zh-CN" sz="2800" dirty="0"/>
          </a:p>
          <a:p>
            <a:r>
              <a:rPr lang="zh-CN" altLang="en-US" sz="2800" dirty="0"/>
              <a:t>内在美</a:t>
            </a:r>
            <a:r>
              <a:rPr lang="en-US" altLang="zh-CN" sz="2800" dirty="0"/>
              <a:t>inner beauty</a:t>
            </a:r>
            <a:endParaRPr lang="en-US" altLang="zh-CN" sz="2800" dirty="0"/>
          </a:p>
          <a:p>
            <a:r>
              <a:rPr lang="zh-CN" altLang="en-US" sz="2800" dirty="0"/>
              <a:t>比尔察觉到远处有个很小的身影</a:t>
            </a:r>
            <a:r>
              <a:rPr lang="en-US" altLang="zh-CN" sz="2800" dirty="0"/>
              <a:t> Bill </a:t>
            </a:r>
            <a:r>
              <a:rPr lang="en-US" altLang="zh-CN" sz="2800" dirty="0">
                <a:solidFill>
                  <a:srgbClr val="FF0000"/>
                </a:solidFill>
              </a:rPr>
              <a:t>perceived</a:t>
            </a:r>
            <a:r>
              <a:rPr lang="en-US" altLang="zh-CN" sz="2800" dirty="0"/>
              <a:t> a tiny figure in the distance.</a:t>
            </a:r>
            <a:endParaRPr lang="en-US" altLang="zh-CN" sz="2800" dirty="0"/>
          </a:p>
          <a:p>
            <a:r>
              <a:rPr lang="zh-CN" altLang="en-US" sz="2800" dirty="0"/>
              <a:t>这次发现被认为是一个重大的突破。</a:t>
            </a:r>
            <a:endParaRPr lang="zh-CN" altLang="en-US" sz="2800" dirty="0"/>
          </a:p>
          <a:p>
            <a:r>
              <a:rPr lang="en-US" altLang="zh-CN" sz="2800" dirty="0"/>
              <a:t>This discovery </a:t>
            </a:r>
            <a:r>
              <a:rPr lang="en-US" altLang="zh-CN" sz="2800" dirty="0">
                <a:solidFill>
                  <a:srgbClr val="FF0000"/>
                </a:solidFill>
              </a:rPr>
              <a:t>was percerived as</a:t>
            </a:r>
            <a:r>
              <a:rPr lang="en-US" altLang="zh-CN" sz="2800" dirty="0"/>
              <a:t> a major breakthrough.</a:t>
            </a:r>
            <a:endParaRPr lang="en-US" altLang="zh-CN" sz="2800" dirty="0"/>
          </a:p>
          <a:p>
            <a:r>
              <a:rPr lang="zh-CN" altLang="en-US" sz="2800" dirty="0"/>
              <a:t>他没有把自己看成是</a:t>
            </a:r>
            <a:r>
              <a:rPr lang="zh-CN" altLang="en-US" sz="2800" dirty="0"/>
              <a:t>残疾人。</a:t>
            </a:r>
            <a:endParaRPr lang="zh-CN" altLang="en-US" sz="2800" dirty="0"/>
          </a:p>
          <a:p>
            <a:r>
              <a:rPr lang="en-US" altLang="zh-CN" sz="2800" dirty="0"/>
              <a:t>She did not </a:t>
            </a:r>
            <a:r>
              <a:rPr lang="en-US" altLang="zh-CN" sz="2800" dirty="0">
                <a:solidFill>
                  <a:srgbClr val="FF0000"/>
                </a:solidFill>
              </a:rPr>
              <a:t>perceive</a:t>
            </a:r>
            <a:r>
              <a:rPr lang="en-US" altLang="zh-CN" sz="2800" dirty="0"/>
              <a:t> herself </a:t>
            </a:r>
            <a:r>
              <a:rPr lang="en-US" altLang="zh-CN" sz="2800" dirty="0">
                <a:solidFill>
                  <a:srgbClr val="FF0000"/>
                </a:solidFill>
              </a:rPr>
              <a:t>as </a:t>
            </a:r>
            <a:r>
              <a:rPr lang="en-US" altLang="zh-CN" sz="2800" dirty="0"/>
              <a:t>disabled.</a:t>
            </a:r>
            <a:endParaRPr lang="en-US" altLang="zh-CN" sz="2800" dirty="0"/>
          </a:p>
          <a:p>
            <a:r>
              <a:rPr lang="zh-CN" altLang="en-US" sz="2800" dirty="0"/>
              <a:t>实际上</a:t>
            </a:r>
            <a:r>
              <a:rPr lang="en-US" altLang="zh-CN" sz="2800" dirty="0"/>
              <a:t> in reality</a:t>
            </a:r>
            <a:endParaRPr lang="en-US" altLang="zh-CN" sz="2800" dirty="0"/>
          </a:p>
          <a:p>
            <a:r>
              <a:rPr lang="zh-CN" altLang="en-US" sz="2800" dirty="0"/>
              <a:t>打破传统</a:t>
            </a:r>
            <a:r>
              <a:rPr lang="en-US" altLang="zh-CN" sz="2800" dirty="0"/>
              <a:t> break with tradition</a:t>
            </a:r>
            <a:endParaRPr lang="en-US" altLang="zh-CN" sz="2800" dirty="0"/>
          </a:p>
          <a:p>
            <a:r>
              <a:rPr lang="zh-CN" altLang="en-US" sz="2800" dirty="0"/>
              <a:t>墨守成规</a:t>
            </a:r>
            <a:r>
              <a:rPr lang="en-US" altLang="zh-CN" sz="2800" dirty="0"/>
              <a:t> follow </a:t>
            </a:r>
            <a:r>
              <a:rPr lang="en-US" altLang="zh-CN" sz="2800" dirty="0">
                <a:solidFill>
                  <a:srgbClr val="FF0000"/>
                </a:solidFill>
              </a:rPr>
              <a:t>rigid</a:t>
            </a:r>
            <a:r>
              <a:rPr lang="en-US" altLang="zh-CN" sz="2800" dirty="0"/>
              <a:t> rules</a:t>
            </a:r>
            <a:endParaRPr lang="en-US" altLang="zh-CN" sz="2800" dirty="0"/>
          </a:p>
          <a:p>
            <a:r>
              <a:rPr lang="en-US" altLang="zh-CN" sz="2800" dirty="0"/>
              <a:t>undergo underwent underwent</a:t>
            </a:r>
            <a:endParaRPr lang="en-US" altLang="zh-CN" sz="2800" dirty="0"/>
          </a:p>
          <a:p>
            <a:r>
              <a:rPr lang="zh-CN" altLang="en-US" sz="2800" dirty="0"/>
              <a:t>经历变革</a:t>
            </a:r>
            <a:r>
              <a:rPr lang="en-US" altLang="zh-CN" sz="2800" dirty="0"/>
              <a:t> undergo transformation</a:t>
            </a:r>
            <a:endParaRPr lang="en-US" altLang="zh-CN" sz="2800" dirty="0"/>
          </a:p>
          <a:p>
            <a:endParaRPr lang="en-US" altLang="zh-CN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0210" y="290195"/>
            <a:ext cx="1186180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提倡做某事</a:t>
            </a:r>
            <a:r>
              <a:rPr lang="en-US" altLang="zh-CN" sz="2800" dirty="0"/>
              <a:t> advocate (sb.) doing sth.</a:t>
            </a:r>
            <a:endParaRPr lang="en-US" altLang="zh-CN" sz="2800" dirty="0"/>
          </a:p>
          <a:p>
            <a:r>
              <a:rPr lang="zh-CN" altLang="en-US" sz="2800" dirty="0"/>
              <a:t>领导主张每个成员都发挥各自的作用。</a:t>
            </a:r>
            <a:endParaRPr lang="zh-CN" altLang="en-US" sz="2800" dirty="0"/>
          </a:p>
          <a:p>
            <a:r>
              <a:rPr lang="en-US" altLang="zh-CN" sz="2800" dirty="0"/>
              <a:t>The leader advocate that each members (should) play their part.</a:t>
            </a:r>
            <a:endParaRPr lang="en-US" altLang="zh-CN" sz="2800" dirty="0"/>
          </a:p>
          <a:p>
            <a:r>
              <a:rPr lang="zh-CN" altLang="en-US" sz="2800" dirty="0"/>
              <a:t>坚信</a:t>
            </a:r>
            <a:r>
              <a:rPr lang="en-US" altLang="zh-CN" sz="2800" dirty="0"/>
              <a:t> hold a firm belief that</a:t>
            </a:r>
            <a:endParaRPr lang="en-US" altLang="zh-CN" sz="2800" dirty="0"/>
          </a:p>
          <a:p>
            <a:endParaRPr lang="zh-CN" altLang="en-US" sz="2800" dirty="0"/>
          </a:p>
          <a:p>
            <a:endParaRPr lang="en-US" altLang="zh-CN" sz="2800" dirty="0"/>
          </a:p>
          <a:p>
            <a:endParaRPr lang="en-US" altLang="zh-CN" sz="2800" dirty="0"/>
          </a:p>
          <a:p>
            <a:endParaRPr lang="en-US" altLang="zh-CN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4663" y="252761"/>
            <a:ext cx="935959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15. 	_______n. </a:t>
            </a:r>
            <a:r>
              <a:rPr lang="zh-CN" altLang="en-US" sz="2800" dirty="0"/>
              <a:t>耐心，忍耐力	                    </a:t>
            </a:r>
            <a:endParaRPr lang="zh-CN" altLang="en-US" sz="2800" dirty="0"/>
          </a:p>
          <a:p>
            <a:r>
              <a:rPr lang="en-US" altLang="zh-CN" sz="2800" dirty="0"/>
              <a:t>16. 	_______adv. </a:t>
            </a:r>
            <a:r>
              <a:rPr lang="zh-CN" altLang="en-US" sz="2800" dirty="0"/>
              <a:t>到旁边，在旁边；留，存	                    </a:t>
            </a:r>
            <a:endParaRPr lang="zh-CN" altLang="en-US" sz="2800" dirty="0"/>
          </a:p>
          <a:p>
            <a:r>
              <a:rPr lang="en-US" altLang="zh-CN" sz="2800" dirty="0"/>
              <a:t>17. 	_______</a:t>
            </a:r>
            <a:r>
              <a:rPr lang="zh-CN" altLang="en-US" sz="2800" dirty="0"/>
              <a:t>把</a:t>
            </a:r>
            <a:r>
              <a:rPr lang="en-US" altLang="zh-CN" sz="2800" dirty="0"/>
              <a:t>…</a:t>
            </a:r>
            <a:r>
              <a:rPr lang="zh-CN" altLang="en-US" sz="2800" dirty="0"/>
              <a:t>放一边；留出	                    </a:t>
            </a:r>
            <a:endParaRPr lang="zh-CN" altLang="en-US" sz="2800" dirty="0"/>
          </a:p>
          <a:p>
            <a:r>
              <a:rPr lang="en-US" altLang="zh-CN" sz="2800" dirty="0"/>
              <a:t>18. 	_______adj. </a:t>
            </a:r>
            <a:r>
              <a:rPr lang="zh-CN" altLang="en-US" sz="2800" dirty="0"/>
              <a:t>偏远的，偏僻的；遥远的	                    </a:t>
            </a:r>
            <a:endParaRPr lang="zh-CN" altLang="en-US" sz="2800" dirty="0"/>
          </a:p>
          <a:p>
            <a:r>
              <a:rPr lang="en-US" altLang="zh-CN" sz="2800" dirty="0"/>
              <a:t>19. 	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奖励，奖赏 </a:t>
            </a:r>
            <a:r>
              <a:rPr lang="en-US" altLang="zh-CN" sz="2800" dirty="0"/>
              <a:t>n. </a:t>
            </a:r>
            <a:r>
              <a:rPr lang="zh-CN" altLang="en-US" sz="2800" dirty="0"/>
              <a:t>奖励，回报	                    </a:t>
            </a:r>
            <a:endParaRPr lang="zh-CN" altLang="en-US" sz="2800" dirty="0"/>
          </a:p>
          <a:p>
            <a:r>
              <a:rPr lang="en-US" altLang="zh-CN" sz="2800" dirty="0"/>
              <a:t>20. 	_______adv. </a:t>
            </a:r>
            <a:r>
              <a:rPr lang="zh-CN" altLang="en-US" sz="2800" dirty="0"/>
              <a:t>始终，一直	                    </a:t>
            </a:r>
            <a:endParaRPr lang="zh-CN" altLang="en-US" sz="2800" dirty="0"/>
          </a:p>
          <a:p>
            <a:r>
              <a:rPr lang="en-US" altLang="zh-CN" sz="2800" dirty="0"/>
              <a:t>21. 	_______adj. </a:t>
            </a:r>
            <a:r>
              <a:rPr lang="zh-CN" altLang="en-US" sz="2800" dirty="0"/>
              <a:t>符合逻辑的；必然的	                    </a:t>
            </a:r>
            <a:endParaRPr lang="zh-CN" altLang="en-US" sz="2800" dirty="0"/>
          </a:p>
          <a:p>
            <a:r>
              <a:rPr lang="en-US" altLang="zh-CN" sz="2800" dirty="0"/>
              <a:t>22. 	_______adj. </a:t>
            </a:r>
            <a:r>
              <a:rPr lang="zh-CN" altLang="en-US" sz="2800" dirty="0"/>
              <a:t>内心的，隐藏的；里面的	                    </a:t>
            </a:r>
            <a:endParaRPr lang="zh-CN" altLang="en-US" sz="2800" dirty="0"/>
          </a:p>
          <a:p>
            <a:r>
              <a:rPr lang="en-US" altLang="zh-CN" sz="2800" dirty="0"/>
              <a:t>23. 	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注意到，意识到	                    </a:t>
            </a:r>
            <a:endParaRPr lang="zh-CN" altLang="en-US" sz="2800" dirty="0"/>
          </a:p>
          <a:p>
            <a:pPr marL="514350" indent="-514350">
              <a:buAutoNum type="arabicPeriod" startAt="24"/>
            </a:pPr>
            <a:r>
              <a:rPr lang="en-US" altLang="zh-CN" sz="2800" dirty="0"/>
              <a:t>     _______n. </a:t>
            </a:r>
            <a:r>
              <a:rPr lang="zh-CN" altLang="en-US" sz="2800" dirty="0"/>
              <a:t>现实，实际情况；事实</a:t>
            </a:r>
            <a:endParaRPr lang="en-US" altLang="zh-CN" sz="2800" dirty="0"/>
          </a:p>
          <a:p>
            <a:r>
              <a:rPr lang="en-US" altLang="zh-CN" sz="2800" dirty="0"/>
              <a:t>25. 	_______n. </a:t>
            </a:r>
            <a:r>
              <a:rPr lang="zh-CN" altLang="en-US" sz="2800" dirty="0"/>
              <a:t>薄雾，水汽	                    </a:t>
            </a:r>
            <a:endParaRPr lang="zh-CN" altLang="en-US" sz="2800" dirty="0"/>
          </a:p>
          <a:p>
            <a:r>
              <a:rPr lang="en-US" altLang="zh-CN" sz="2800" dirty="0"/>
              <a:t>26. 	_______n. </a:t>
            </a:r>
            <a:r>
              <a:rPr lang="zh-CN" altLang="en-US" sz="2800" dirty="0"/>
              <a:t>小说家	                    </a:t>
            </a:r>
            <a:endParaRPr lang="zh-CN" altLang="en-US" sz="2800" dirty="0"/>
          </a:p>
          <a:p>
            <a:r>
              <a:rPr lang="en-US" altLang="zh-CN" sz="2800" dirty="0"/>
              <a:t>27. 	_______</a:t>
            </a:r>
            <a:r>
              <a:rPr lang="zh-CN" altLang="en-US" sz="2800" dirty="0"/>
              <a:t>与某事终止关联，破除	                    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4663" y="252761"/>
            <a:ext cx="93595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28. 	_______n. </a:t>
            </a:r>
            <a:r>
              <a:rPr lang="zh-CN" altLang="en-US" sz="2800" dirty="0"/>
              <a:t>理想；典范 </a:t>
            </a:r>
            <a:r>
              <a:rPr lang="en-US" altLang="zh-CN" sz="2800" dirty="0"/>
              <a:t>adj. </a:t>
            </a:r>
            <a:r>
              <a:rPr lang="zh-CN" altLang="en-US" sz="2800" dirty="0"/>
              <a:t>完美的	                    </a:t>
            </a:r>
            <a:endParaRPr lang="zh-CN" altLang="en-US" sz="2800" dirty="0"/>
          </a:p>
          <a:p>
            <a:r>
              <a:rPr lang="en-US" altLang="zh-CN" sz="2800" dirty="0"/>
              <a:t>29. 	_______adj. </a:t>
            </a:r>
            <a:r>
              <a:rPr lang="zh-CN" altLang="en-US" sz="2800" dirty="0"/>
              <a:t>死板的，僵硬的；固执的	                    </a:t>
            </a:r>
            <a:endParaRPr lang="zh-CN" altLang="en-US" sz="2800" dirty="0"/>
          </a:p>
          <a:p>
            <a:r>
              <a:rPr lang="en-US" altLang="zh-CN" sz="2800" dirty="0"/>
              <a:t>30. 	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经历，经受	                    </a:t>
            </a:r>
            <a:endParaRPr lang="zh-CN" altLang="en-US" sz="2800" dirty="0"/>
          </a:p>
          <a:p>
            <a:r>
              <a:rPr lang="en-US" altLang="zh-CN" sz="2800" dirty="0"/>
              <a:t>31.      _______n. </a:t>
            </a:r>
            <a:r>
              <a:rPr lang="zh-CN" altLang="en-US" sz="2800" dirty="0"/>
              <a:t>工业化	                    </a:t>
            </a:r>
            <a:endParaRPr lang="zh-CN" altLang="en-US" sz="2800" dirty="0"/>
          </a:p>
          <a:p>
            <a:r>
              <a:rPr lang="en-US" altLang="zh-CN" sz="2800" dirty="0"/>
              <a:t>32. 	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拥护，支持 </a:t>
            </a:r>
            <a:r>
              <a:rPr lang="en-US" altLang="zh-CN" sz="2800" dirty="0"/>
              <a:t>n. </a:t>
            </a:r>
            <a:r>
              <a:rPr lang="zh-CN" altLang="en-US" sz="2800" dirty="0"/>
              <a:t>拥护者	                    </a:t>
            </a:r>
            <a:endParaRPr lang="zh-CN" altLang="en-US" sz="2800" dirty="0"/>
          </a:p>
          <a:p>
            <a:r>
              <a:rPr lang="en-US" altLang="zh-CN" sz="2800" dirty="0"/>
              <a:t>33. 	_______n. </a:t>
            </a:r>
            <a:r>
              <a:rPr lang="zh-CN" altLang="en-US" sz="2800" dirty="0"/>
              <a:t>看法，信念；信仰；相信	                    </a:t>
            </a:r>
            <a:endParaRPr lang="zh-CN" altLang="en-US" sz="2800" dirty="0"/>
          </a:p>
          <a:p>
            <a:pPr marL="514350" indent="-514350">
              <a:buAutoNum type="arabicPeriod" startAt="34"/>
            </a:pPr>
            <a:r>
              <a:rPr lang="en-US" altLang="zh-CN" sz="2800" dirty="0"/>
              <a:t>     _______n. </a:t>
            </a:r>
            <a:r>
              <a:rPr lang="zh-CN" altLang="en-US" sz="2800" dirty="0"/>
              <a:t>时代，年代	      </a:t>
            </a:r>
            <a:endParaRPr lang="en-US" altLang="zh-CN" sz="2800" dirty="0"/>
          </a:p>
          <a:p>
            <a:pPr marL="514350" indent="-514350">
              <a:buAutoNum type="arabicPeriod" startAt="34"/>
            </a:pPr>
            <a:r>
              <a:rPr lang="zh-CN" altLang="en-US" sz="2800" dirty="0"/>
              <a:t>     </a:t>
            </a:r>
            <a:r>
              <a:rPr lang="en-US" altLang="zh-CN" sz="2800" dirty="0"/>
              <a:t>_______ n. </a:t>
            </a:r>
            <a:r>
              <a:rPr lang="zh-CN" altLang="en-US" sz="2800" dirty="0"/>
              <a:t>区，行政区；地区，区域	 </a:t>
            </a:r>
            <a:endParaRPr lang="en-US" altLang="zh-CN" sz="2800" dirty="0"/>
          </a:p>
          <a:p>
            <a:pPr marL="514350" indent="-514350">
              <a:buAutoNum type="arabicPeriod" startAt="24"/>
            </a:pPr>
            <a:endParaRPr lang="en-US" altLang="zh-CN" sz="2800" dirty="0"/>
          </a:p>
          <a:p>
            <a:r>
              <a:rPr lang="zh-CN" altLang="en-US" dirty="0"/>
              <a:t>	 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9587" y="539646"/>
            <a:ext cx="10897849" cy="3740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97238" y="539646"/>
            <a:ext cx="11295089" cy="494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1.__________________ adj.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结冰的，冰封的；冷冻的；冻僵的→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___________adj.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极冷的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 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冰点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____________v.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结冰，冷藏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暗示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3._______________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发现，查明，侦察出→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侦探（人）→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________n.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侦查，侦探，探知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_______________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复杂的，难懂的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建筑群；复合体；情结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复杂性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________________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相互矛盾的，对立的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___________n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矛盾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_________v.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反驳</a:t>
            </a:r>
            <a:endParaRPr lang="en-US" altLang="zh-CN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________________ </a:t>
            </a:r>
            <a:r>
              <a:rPr lang="en-US" altLang="zh-CN" sz="24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解释，阐释；把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理解为，领会；演绎  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口译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____________n.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解释，阐释 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_________n.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口译员</a:t>
            </a:r>
            <a:endParaRPr lang="zh-CN" altLang="en-US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115" y="119921"/>
            <a:ext cx="11292590" cy="5244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__________adj.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有耐心的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___________adj.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有益的，值得的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______________adj.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持续不断的，经常发生的；恒定的，不变的 </a:t>
            </a:r>
            <a:endParaRPr lang="en-US" altLang="zh-CN" sz="24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______________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注意到，意识到；将</a:t>
            </a:r>
            <a:r>
              <a:rPr lang="en-US" altLang="zh-CN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理解为，将</a:t>
            </a:r>
            <a:r>
              <a:rPr lang="en-US" altLang="zh-CN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视为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___________adj.</a:t>
            </a:r>
            <a:r>
              <a:rPr lang="en-US" altLang="zh-CN" sz="2400" kern="100" dirty="0">
                <a:solidFill>
                  <a:srgbClr val="101214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感知力强的，有洞察力的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知觉力，理解，认识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______________adj.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逼真的，栩栩如生的；现实的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____________adv.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理想地；观念上地</a:t>
            </a:r>
            <a:endParaRPr lang="en-US" altLang="zh-CN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 __________adv.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严格地；坚硬地；严厉地</a:t>
            </a:r>
            <a:endParaRPr lang="zh-CN" altLang="en-US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______________ n.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工业化 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____________v.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使工业化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__________adj.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工业的</a:t>
            </a:r>
            <a:endParaRPr lang="zh-CN" altLang="en-US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_________adj.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可信的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_______adj.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不可信的，难以置信的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________n.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怀疑，不信</a:t>
            </a:r>
            <a:endParaRPr lang="zh-CN" altLang="en-US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9587" y="539646"/>
            <a:ext cx="10897849" cy="3740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97238" y="539646"/>
            <a:ext cx="11295089" cy="531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1._________frozen_________ adj.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结冰的，冰封的；冷冻的；冻僵的→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sz="24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freezing______adj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极冷的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 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冰点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z="24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freeze_____v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结冰，冷藏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______implication_______n.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暗示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3._________detect______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发现，查明，侦察出→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z="24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detective_____n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侦探（人）→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____detection__ ________n.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侦查，侦探，探知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___________complex_ 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复杂的，难懂的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建筑群；复合体；情结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_______complexity ____n.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复杂性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______contradictory_ __________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相互矛盾的，对立的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____contradiction_ _______n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矛盾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_______contradict ____v.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反驳</a:t>
            </a:r>
            <a:endParaRPr lang="en-US" altLang="zh-CN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___________interpret_____ </a:t>
            </a:r>
            <a:r>
              <a:rPr lang="en-US" altLang="zh-CN" sz="24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解释，阐释；把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理解为，领会；演绎  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口译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_____interpretation _______n.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解释，阐释 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___interpreter ______n.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口译员</a:t>
            </a:r>
            <a:endParaRPr lang="zh-CN" altLang="en-US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115" y="119921"/>
            <a:ext cx="11017770" cy="657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______patient_ ____adj.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有耐心的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_____rewarding_ ______adj.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有益的，值得的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________constant ______adj.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持续不断的，经常发生的；恒定的，不变的 </a:t>
            </a:r>
            <a:endParaRPr lang="en-US" altLang="zh-CN" sz="24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_________perceive_____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i="1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注意到，意识到；将</a:t>
            </a:r>
            <a:r>
              <a:rPr lang="en-US" altLang="zh-CN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理解为，将</a:t>
            </a:r>
            <a:r>
              <a:rPr lang="en-US" altLang="zh-CN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视为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sz="24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perceptive_______adj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solidFill>
                  <a:srgbClr val="101214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感知力强的，有洞察力的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______perception_ __________n.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知觉力，理解，认识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___realistic ____________adj.</a:t>
            </a:r>
            <a:r>
              <a:rPr lang="zh-CN" altLang="en-US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逼真的，栩栩如生的；现实的</a:t>
            </a: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_________ideally ___adv.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理想地；观念上地</a:t>
            </a:r>
            <a:endParaRPr lang="en-US" altLang="zh-CN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 __rigidly__ ________adv.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严格地；坚硬地；严厉地</a:t>
            </a:r>
            <a:endParaRPr lang="zh-CN" altLang="en-US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____industrialization__________ n.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工业化 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____industrialize ________v.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使工业化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______industrial ____adj.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工业的</a:t>
            </a:r>
            <a:endParaRPr lang="zh-CN" altLang="en-US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______believable ___adj.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可信的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___unbelievable ____adj. 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不可信的，难以置信的</a:t>
            </a:r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____disbelief_ ________n.</a:t>
            </a:r>
            <a:r>
              <a:rPr lang="zh-CN" altLang="en-US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怀疑，不信</a:t>
            </a:r>
            <a:endParaRPr lang="zh-CN" altLang="en-US" sz="2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9469" y="361044"/>
            <a:ext cx="1072546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1.   ________vi. </a:t>
            </a:r>
            <a:r>
              <a:rPr lang="zh-CN" altLang="en-US" sz="2800" dirty="0"/>
              <a:t>分叉，岔开；分歧，相异</a:t>
            </a:r>
            <a:endParaRPr lang="zh-CN" altLang="en-US" sz="2800" dirty="0"/>
          </a:p>
          <a:p>
            <a:pPr marL="342900" indent="-342900">
              <a:buAutoNum type="arabicPeriod" startAt="2"/>
            </a:pPr>
            <a:r>
              <a:rPr lang="en-US" altLang="zh-CN" sz="2800" dirty="0"/>
              <a:t>________v. &amp; n. </a:t>
            </a:r>
            <a:r>
              <a:rPr lang="zh-CN" altLang="en-US" sz="2800" dirty="0"/>
              <a:t>拐弯，弯曲；弯道</a:t>
            </a:r>
            <a:endParaRPr lang="en-US" altLang="zh-CN" sz="2800" dirty="0"/>
          </a:p>
          <a:p>
            <a:r>
              <a:rPr lang="en-US" altLang="zh-CN" sz="2800" dirty="0"/>
              <a:t>3. ________n. </a:t>
            </a:r>
            <a:r>
              <a:rPr lang="zh-CN" altLang="en-US" sz="2800" dirty="0"/>
              <a:t>声明，宣称 </a:t>
            </a:r>
            <a:r>
              <a:rPr lang="en-US" altLang="zh-CN" sz="2800" dirty="0"/>
              <a:t>v. </a:t>
            </a:r>
            <a:r>
              <a:rPr lang="zh-CN" altLang="en-US" sz="2800" dirty="0"/>
              <a:t>宣称，声称	                    </a:t>
            </a:r>
            <a:endParaRPr lang="zh-CN" altLang="en-US" sz="2800" dirty="0"/>
          </a:p>
          <a:p>
            <a:r>
              <a:rPr lang="en-US" altLang="zh-CN" sz="2800" dirty="0"/>
              <a:t>4. ________v. </a:t>
            </a:r>
            <a:r>
              <a:rPr lang="zh-CN" altLang="en-US" sz="2800" dirty="0"/>
              <a:t>踩，踏；踩碎，践踏；行走	                    </a:t>
            </a:r>
            <a:endParaRPr lang="zh-CN" altLang="en-US" sz="2800" dirty="0"/>
          </a:p>
          <a:p>
            <a:r>
              <a:rPr lang="en-US" altLang="zh-CN" sz="2800" dirty="0"/>
              <a:t>5. ________n. &amp; vi. </a:t>
            </a:r>
            <a:r>
              <a:rPr lang="zh-CN" altLang="en-US" sz="2800" dirty="0"/>
              <a:t>叹气，叹息	                    </a:t>
            </a:r>
            <a:endParaRPr lang="zh-CN" altLang="en-US" sz="2800" dirty="0"/>
          </a:p>
          <a:p>
            <a:r>
              <a:rPr lang="en-US" altLang="zh-CN" sz="2800" dirty="0"/>
              <a:t>6. ________adv. </a:t>
            </a:r>
            <a:r>
              <a:rPr lang="zh-CN" altLang="en-US" sz="2800" dirty="0"/>
              <a:t>因此，出此	                    </a:t>
            </a:r>
            <a:endParaRPr lang="zh-CN" altLang="en-US" sz="2800" dirty="0"/>
          </a:p>
          <a:p>
            <a:r>
              <a:rPr lang="en-US" altLang="zh-CN" sz="2800" dirty="0"/>
              <a:t>7. ________v. </a:t>
            </a:r>
            <a:r>
              <a:rPr lang="zh-CN" altLang="en-US" sz="2800" dirty="0"/>
              <a:t>敢于，胆敢；激某人做某事	                    </a:t>
            </a:r>
            <a:endParaRPr lang="zh-CN" altLang="en-US" sz="2800" dirty="0"/>
          </a:p>
          <a:p>
            <a:r>
              <a:rPr lang="en-US" altLang="zh-CN" sz="2800" dirty="0"/>
              <a:t>8. ________n. </a:t>
            </a:r>
            <a:r>
              <a:rPr lang="zh-CN" altLang="en-US" sz="2800" dirty="0"/>
              <a:t>居民，居住者	                    </a:t>
            </a:r>
            <a:endParaRPr lang="zh-CN" altLang="en-US" sz="2800" dirty="0"/>
          </a:p>
          <a:p>
            <a:r>
              <a:rPr lang="en-US" altLang="zh-CN" sz="2800" dirty="0"/>
              <a:t>9. ________adj. </a:t>
            </a:r>
            <a:r>
              <a:rPr lang="zh-CN" altLang="en-US" sz="2800" dirty="0"/>
              <a:t>引人注目的；妩媚动人的	                    </a:t>
            </a:r>
            <a:endParaRPr lang="zh-CN" altLang="en-US" sz="2800" dirty="0"/>
          </a:p>
          <a:p>
            <a:r>
              <a:rPr lang="en-US" altLang="zh-CN" sz="2800" dirty="0"/>
              <a:t>10. ________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是</a:t>
            </a:r>
            <a:r>
              <a:rPr lang="en-US" altLang="zh-CN" sz="2800" dirty="0"/>
              <a:t>…</a:t>
            </a:r>
            <a:r>
              <a:rPr lang="zh-CN" altLang="en-US" sz="2800" dirty="0"/>
              <a:t>的特征，以</a:t>
            </a:r>
            <a:r>
              <a:rPr lang="en-US" altLang="zh-CN" sz="2800" dirty="0"/>
              <a:t>…</a:t>
            </a:r>
            <a:r>
              <a:rPr lang="zh-CN" altLang="en-US" sz="2800" dirty="0"/>
              <a:t>为典型	                    </a:t>
            </a:r>
            <a:endParaRPr lang="zh-CN" altLang="en-US" sz="2800" dirty="0"/>
          </a:p>
          <a:p>
            <a:r>
              <a:rPr lang="en-US" altLang="zh-CN" sz="2800" dirty="0"/>
              <a:t>11. ________n. </a:t>
            </a:r>
            <a:r>
              <a:rPr lang="zh-CN" altLang="en-US" sz="2800" dirty="0"/>
              <a:t>儒家，儒学，孔子学说	                     </a:t>
            </a:r>
            <a:endParaRPr lang="zh-CN" altLang="en-US" sz="2800" dirty="0"/>
          </a:p>
          <a:p>
            <a:r>
              <a:rPr lang="en-US" altLang="zh-CN" sz="2800" dirty="0"/>
              <a:t>12. ________n. </a:t>
            </a:r>
            <a:r>
              <a:rPr lang="zh-CN" altLang="en-US" sz="2800" dirty="0"/>
              <a:t>道教，道家	                    </a:t>
            </a:r>
            <a:endParaRPr lang="zh-CN" altLang="en-US" sz="2800" dirty="0"/>
          </a:p>
          <a:p>
            <a:r>
              <a:rPr lang="en-US" altLang="zh-CN" sz="2800" dirty="0"/>
              <a:t>13. ________n. </a:t>
            </a:r>
            <a:r>
              <a:rPr lang="zh-CN" altLang="en-US" sz="2800" dirty="0"/>
              <a:t>传说，传奇故事；传奇人物	                    </a:t>
            </a:r>
            <a:endParaRPr lang="zh-CN" altLang="en-US" sz="2800" dirty="0"/>
          </a:p>
          <a:p>
            <a:r>
              <a:rPr lang="en-US" altLang="zh-CN" sz="2800" dirty="0"/>
              <a:t>14. ________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偶然碰到，意外地遇见	                    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9469" y="361044"/>
            <a:ext cx="1072546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15. ________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</a:t>
            </a:r>
            <a:r>
              <a:rPr lang="zh-CN" altLang="en-US" sz="2800" dirty="0"/>
              <a:t>培养，助长；抚养，滋养	                    </a:t>
            </a:r>
            <a:endParaRPr lang="zh-CN" altLang="en-US" sz="2800" dirty="0"/>
          </a:p>
          <a:p>
            <a:r>
              <a:rPr lang="en-US" altLang="zh-CN" sz="2800" dirty="0"/>
              <a:t>16. ________adj. </a:t>
            </a:r>
            <a:r>
              <a:rPr lang="zh-CN" altLang="en-US" sz="2800" dirty="0"/>
              <a:t>众多的，许多的	                    </a:t>
            </a:r>
            <a:endParaRPr lang="zh-CN" altLang="en-US" sz="2800" dirty="0"/>
          </a:p>
          <a:p>
            <a:r>
              <a:rPr lang="en-US" altLang="zh-CN" sz="2800" dirty="0"/>
              <a:t>17. ________adj. </a:t>
            </a:r>
            <a:r>
              <a:rPr lang="zh-CN" altLang="en-US" sz="2800" dirty="0"/>
              <a:t>荣耀的，光荣的；壮丽的	                    </a:t>
            </a:r>
            <a:endParaRPr lang="zh-CN" altLang="en-US" sz="2800" dirty="0"/>
          </a:p>
          <a:p>
            <a:r>
              <a:rPr lang="en-US" altLang="zh-CN" sz="2800" dirty="0"/>
              <a:t>18. ________n. </a:t>
            </a:r>
            <a:r>
              <a:rPr lang="zh-CN" altLang="en-US" sz="2800" dirty="0"/>
              <a:t>激增，繁荣 </a:t>
            </a:r>
            <a:r>
              <a:rPr lang="en-US" altLang="zh-CN" sz="2800" dirty="0"/>
              <a:t>vi. </a:t>
            </a:r>
            <a:r>
              <a:rPr lang="zh-CN" altLang="en-US" sz="2800" dirty="0"/>
              <a:t>迅速发展	                    </a:t>
            </a:r>
            <a:endParaRPr lang="zh-CN" altLang="en-US" sz="2800" dirty="0"/>
          </a:p>
          <a:p>
            <a:r>
              <a:rPr lang="en-US" altLang="zh-CN" sz="2800" dirty="0"/>
              <a:t>19. ________n. </a:t>
            </a:r>
            <a:r>
              <a:rPr lang="zh-CN" altLang="en-US" sz="2800" dirty="0"/>
              <a:t>稳定</a:t>
            </a:r>
            <a:r>
              <a:rPr lang="en-US" altLang="zh-CN" sz="2800" dirty="0"/>
              <a:t>(</a:t>
            </a:r>
            <a:r>
              <a:rPr lang="zh-CN" altLang="en-US" sz="2800" dirty="0"/>
              <a:t>性</a:t>
            </a:r>
            <a:r>
              <a:rPr lang="en-US" altLang="zh-CN" sz="2800" dirty="0"/>
              <a:t>)</a:t>
            </a:r>
            <a:r>
              <a:rPr lang="zh-CN" altLang="en-US" sz="2800" dirty="0"/>
              <a:t>，稳固</a:t>
            </a:r>
            <a:r>
              <a:rPr lang="en-US" altLang="zh-CN" sz="2800" dirty="0"/>
              <a:t>(</a:t>
            </a:r>
            <a:r>
              <a:rPr lang="zh-CN" altLang="en-US" sz="2800" dirty="0"/>
              <a:t>性</a:t>
            </a:r>
            <a:r>
              <a:rPr lang="en-US" altLang="zh-CN" sz="2800" dirty="0"/>
              <a:t>)	                    </a:t>
            </a:r>
            <a:endParaRPr lang="en-US" altLang="zh-CN" sz="2800" dirty="0"/>
          </a:p>
          <a:p>
            <a:r>
              <a:rPr lang="en-US" altLang="zh-CN" sz="2800" dirty="0"/>
              <a:t>20. ________adj. </a:t>
            </a:r>
            <a:r>
              <a:rPr lang="zh-CN" altLang="en-US" sz="2800" dirty="0"/>
              <a:t>宽容的，容忍的；能耐</a:t>
            </a:r>
            <a:r>
              <a:rPr lang="en-US" altLang="zh-CN" sz="2800" dirty="0"/>
              <a:t>…</a:t>
            </a:r>
            <a:r>
              <a:rPr lang="zh-CN" altLang="en-US" sz="2800" dirty="0"/>
              <a:t>的	                    </a:t>
            </a:r>
            <a:endParaRPr lang="zh-CN" altLang="en-US" sz="2800" dirty="0"/>
          </a:p>
          <a:p>
            <a:r>
              <a:rPr lang="en-US" altLang="zh-CN" sz="2800" dirty="0"/>
              <a:t>21. ________n. </a:t>
            </a:r>
            <a:r>
              <a:rPr lang="zh-CN" altLang="en-US" sz="2800" dirty="0"/>
              <a:t>自由	                    </a:t>
            </a:r>
            <a:endParaRPr lang="zh-CN" altLang="en-US" sz="2800" dirty="0"/>
          </a:p>
          <a:p>
            <a:r>
              <a:rPr lang="en-US" altLang="zh-CN" sz="2800" dirty="0"/>
              <a:t>22. ________adj. </a:t>
            </a:r>
            <a:r>
              <a:rPr lang="zh-CN" altLang="en-US" sz="2800" dirty="0"/>
              <a:t>不受约束的，自由的	                    </a:t>
            </a:r>
            <a:endParaRPr lang="zh-CN" altLang="en-US" sz="2800" dirty="0"/>
          </a:p>
          <a:p>
            <a:r>
              <a:rPr lang="en-US" altLang="zh-CN" sz="2800" dirty="0"/>
              <a:t>23. ________n. </a:t>
            </a:r>
            <a:r>
              <a:rPr lang="zh-CN" altLang="en-US" sz="2800" dirty="0"/>
              <a:t>生命力，活力，热情	                    </a:t>
            </a:r>
            <a:endParaRPr lang="zh-CN" altLang="en-US" sz="2800" dirty="0"/>
          </a:p>
          <a:p>
            <a:r>
              <a:rPr lang="en-US" altLang="zh-CN" sz="2800" dirty="0"/>
              <a:t>24. ________v. </a:t>
            </a:r>
            <a:r>
              <a:rPr lang="zh-CN" altLang="en-US" sz="2800" dirty="0"/>
              <a:t>成为</a:t>
            </a:r>
            <a:r>
              <a:rPr lang="en-US" altLang="zh-CN" sz="2800" dirty="0"/>
              <a:t>…</a:t>
            </a:r>
            <a:r>
              <a:rPr lang="zh-CN" altLang="en-US" sz="2800" dirty="0"/>
              <a:t>特征，使有别于	                    </a:t>
            </a:r>
            <a:endParaRPr lang="zh-CN" altLang="en-US" sz="2800" dirty="0"/>
          </a:p>
          <a:p>
            <a:r>
              <a:rPr lang="en-US" altLang="zh-CN" sz="2800" dirty="0"/>
              <a:t>25. ________n. </a:t>
            </a:r>
            <a:r>
              <a:rPr lang="zh-CN" altLang="en-US" sz="2800" dirty="0"/>
              <a:t>夸张，夸大	                    </a:t>
            </a:r>
            <a:endParaRPr lang="zh-CN" altLang="en-US" sz="2800" dirty="0"/>
          </a:p>
          <a:p>
            <a:r>
              <a:rPr lang="en-US" altLang="zh-CN" sz="2800" dirty="0"/>
              <a:t>26. ________n. </a:t>
            </a:r>
            <a:r>
              <a:rPr lang="zh-CN" altLang="en-US" sz="2800" dirty="0"/>
              <a:t>暗喻，隐喻</a:t>
            </a:r>
            <a:endParaRPr lang="en-US" altLang="zh-CN" sz="2800" dirty="0"/>
          </a:p>
          <a:p>
            <a:r>
              <a:rPr lang="en-US" altLang="zh-CN" sz="2800" dirty="0"/>
              <a:t>27. ________adj. </a:t>
            </a:r>
            <a:r>
              <a:rPr lang="zh-CN" altLang="en-US" sz="2800" dirty="0"/>
              <a:t>典型的 </a:t>
            </a:r>
            <a:r>
              <a:rPr lang="en-US" altLang="zh-CN" sz="2800" dirty="0"/>
              <a:t>n. </a:t>
            </a:r>
            <a:r>
              <a:rPr lang="zh-CN" altLang="en-US" sz="2800" dirty="0"/>
              <a:t>典型人物	                    </a:t>
            </a:r>
            <a:endParaRPr lang="zh-CN" altLang="en-US" sz="2800" dirty="0"/>
          </a:p>
          <a:p>
            <a:r>
              <a:rPr lang="en-US" altLang="zh-CN" sz="2800" dirty="0"/>
              <a:t>28. ________n. </a:t>
            </a:r>
            <a:r>
              <a:rPr lang="zh-CN" altLang="en-US" sz="2800" dirty="0"/>
              <a:t>霜；霜冻，严寒天气	                    </a:t>
            </a:r>
            <a:endParaRPr lang="zh-CN" altLang="en-US" sz="2800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zEwNTM5NzYwMDRjMzkwZTVkZjY2ODkwMGIxNGU0OTUifQ=="/>
  <p:tag name="commondata" val="eyJoZGlkIjoiN2M1NzYxNzFlM2RmMDdmNmEyMGJlNmJjYTdmOGQ2NTY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6708</Words>
  <Application>WPS 演示</Application>
  <PresentationFormat>宽屏</PresentationFormat>
  <Paragraphs>178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等线</vt:lpstr>
      <vt:lpstr>Calibri</vt:lpstr>
      <vt:lpstr>微软雅黑</vt:lpstr>
      <vt:lpstr>Arial Unicode MS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97868</dc:creator>
  <cp:lastModifiedBy>兔兔</cp:lastModifiedBy>
  <cp:revision>57</cp:revision>
  <dcterms:created xsi:type="dcterms:W3CDTF">2023-08-09T12:44:00Z</dcterms:created>
  <dcterms:modified xsi:type="dcterms:W3CDTF">2024-09-20T04:41:00Z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2052-12.1.0.18276</vt:lpwstr>
  </property>
</Properties>
</file>