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884949-42E4-6FBB-22ED-BFA97E540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8B1B963-A960-24AC-9665-810322396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430BAA-2A4B-374C-7214-1397CF1A9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EBB53ED-9944-AEE2-3591-1F62731C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755049-1D82-BD50-F138-546520454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84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79B6B0-86AA-BCFA-9306-4D8EAEC23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E7B9B94-53A8-49A2-D234-2BFF1B29B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B14E44-6AFC-581E-BAFE-F4D7A4AF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3C32CA-300E-7EE6-07ED-C51E638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34A0B0-C9C1-DE5C-DA26-B572983AB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461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E69A379-BA0D-727E-06E7-4EF06E8FC2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BFA16E-5C39-0AD6-DE4E-8F3C09FE9E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49371-6818-1921-392E-6ED32E195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E077B3-2921-9BFC-BE38-AA22A39AD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812B46-107F-7FA0-3AD2-D887167B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240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14E2CA-D9DF-F3E5-3001-2C44C9AE5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877D7D-D975-1768-FB22-A427C7DA9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0D81A5-DF77-2A1B-374E-6AE257B2B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725002-6BEE-DD1F-ABB4-A904385E2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F0C3CA-39FA-B07A-A092-72E4A300A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80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187075-78DC-3D6F-5776-48C851AF5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9C3BB21-FCAE-36F4-A5B9-B1BD1D0D5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BDA902-CFD0-A2BC-3170-FC5DBD3D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9798B01-6713-767E-7BA2-A3FA5EFD2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1E6BAD-E7DC-9C65-26E8-52873344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310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C8FF91-ECC5-D09F-5204-09AFB245A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96B445-3F7B-7B0E-F147-95585828E4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FFE6CE0-3E45-348A-4316-62C7ADAB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611A57-C35A-F6BA-E7E1-50EE9B7AB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F07016F-421D-EE15-4198-20BE4B611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29F5EB4-83B3-0D5C-9D9D-0D4E6AF85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71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2FD7CA-CC6C-1BE1-21C1-60A10A000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FC92F41-51AC-A437-44B3-F881EE351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4DB2B6-3089-1C71-B8DC-562FFCE48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102378A-1FD6-EFE4-CD00-85EEBE79C8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C0C5E0E-5617-378B-E1A9-4FAE3E117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9FF5FB5-DA72-C24B-C80E-480909744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A1D1A44-0BBD-2AAF-1ED9-EC2B67D58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2E0E881-FE17-40C3-F330-FF199283B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5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599803-56AD-4F79-5D84-D065577DB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1D1D25F-5B81-A433-C83E-71423DF1C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42DA4D5-3A3C-1F7A-6BDE-90DA4A009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141F581-31FA-C52C-534E-94AD2A08A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20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70CAAF1-686E-FFFF-74B8-04553160C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25D0DC-7A02-1339-975D-DA5750BDB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8383BFD-01E9-DCEE-841A-AB2FB29C1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26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BBF53E-3079-197A-4113-710EDE591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510DEC-E506-F301-3465-417BE9284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2082C27-D633-1DB5-A09B-416391544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F65115-B295-0C50-2056-B3BE80102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2DF91E-217E-A0BB-35B3-76BF25CAE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BF59DD-B178-1BE6-C2E7-C989C0A5C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25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3554A3-BB7C-6D5D-BDBD-EE6A2A07C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699FFDD-E16F-4B07-73C9-7D6051A6E2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427FFA2-BA61-2C88-CFEA-E3E1F6C57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580D954-049D-12D3-0315-4735BA41C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1AEEAB9-A9BA-01D3-D892-12DC3FCD8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CAB9E46-80C2-F393-8F92-B8771E5F0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57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8827C2C-D736-7D6F-3A2D-8F03B8710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C8EB1D2-E41B-69B4-B7B0-9B90AE18A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B3FCF4-8C72-6D44-84B0-56A5043B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08ADD-1942-4DC9-A149-2D0BD309AD45}" type="datetimeFigureOut">
              <a:rPr lang="zh-CN" altLang="en-US" smtClean="0"/>
              <a:t>2024/4/30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9DDB9B-BC0A-AF45-ECA5-FD6C560DC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43CBAF-CA34-EF47-8BA3-DED34900D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DAF0A-060D-4D6F-A2B4-72738DF810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29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4D8C9AC-4973-0376-5F7A-5E191BD83626}"/>
              </a:ext>
            </a:extLst>
          </p:cNvPr>
          <p:cNvSpPr txBox="1"/>
          <p:nvPr/>
        </p:nvSpPr>
        <p:spPr>
          <a:xfrm>
            <a:off x="510363" y="228123"/>
            <a:ext cx="11617841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_____________n.</a:t>
            </a:r>
            <a:r>
              <a:rPr lang="zh-CN" altLang="en-US" sz="2800" dirty="0"/>
              <a:t>共和国</a:t>
            </a:r>
            <a:r>
              <a:rPr lang="en-US" altLang="zh-CN" sz="2800" dirty="0"/>
              <a:t>,</a:t>
            </a:r>
            <a:r>
              <a:rPr lang="zh-CN" altLang="en-US" sz="2800" dirty="0"/>
              <a:t>共和政体</a:t>
            </a:r>
          </a:p>
          <a:p>
            <a:r>
              <a:rPr lang="zh-CN" altLang="en-US" sz="2800" dirty="0"/>
              <a:t>*</a:t>
            </a:r>
            <a:r>
              <a:rPr lang="en-US" altLang="zh-CN" sz="2800" dirty="0"/>
              <a:t>malaria n.___________</a:t>
            </a:r>
            <a:endParaRPr lang="zh-CN" altLang="en-US" sz="2800" dirty="0"/>
          </a:p>
          <a:p>
            <a:r>
              <a:rPr lang="en-US" altLang="zh-CN" sz="2800" dirty="0"/>
              <a:t>_____________ adj</a:t>
            </a:r>
            <a:r>
              <a:rPr lang="zh-CN" altLang="en-US" sz="2800" dirty="0"/>
              <a:t>致命的</a:t>
            </a:r>
            <a:r>
              <a:rPr lang="en-US" altLang="zh-CN" sz="2800" dirty="0"/>
              <a:t>:</a:t>
            </a:r>
            <a:r>
              <a:rPr lang="zh-CN" altLang="en-US" sz="2800" dirty="0"/>
              <a:t>十足的，彻底的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生存，存活</a:t>
            </a:r>
            <a:r>
              <a:rPr lang="en-US" altLang="zh-CN" sz="2800" dirty="0"/>
              <a:t>;</a:t>
            </a:r>
            <a:r>
              <a:rPr lang="zh-CN" altLang="en-US" sz="2800" dirty="0"/>
              <a:t>残存物，幸存事物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省</a:t>
            </a:r>
            <a:r>
              <a:rPr lang="en-US" altLang="zh-CN" sz="2800" dirty="0"/>
              <a:t>,</a:t>
            </a:r>
            <a:r>
              <a:rPr lang="zh-CN" altLang="en-US" sz="2800" dirty="0"/>
              <a:t>省份</a:t>
            </a:r>
          </a:p>
          <a:p>
            <a:r>
              <a:rPr lang="en-US" altLang="zh-CN" sz="2800" dirty="0"/>
              <a:t>_____________ adj.</a:t>
            </a:r>
            <a:r>
              <a:rPr lang="zh-CN" altLang="en-US" sz="2800" dirty="0"/>
              <a:t>广泛的</a:t>
            </a:r>
            <a:r>
              <a:rPr lang="en-US" altLang="zh-CN" sz="2800" dirty="0"/>
              <a:t>:</a:t>
            </a:r>
            <a:r>
              <a:rPr lang="zh-CN" altLang="en-US" sz="2800" dirty="0"/>
              <a:t>宽阔的</a:t>
            </a:r>
            <a:r>
              <a:rPr lang="en-US" altLang="zh-CN" sz="2800" dirty="0"/>
              <a:t>,</a:t>
            </a:r>
            <a:r>
              <a:rPr lang="zh-CN" altLang="en-US" sz="2800" dirty="0"/>
              <a:t>广阔的；概括的开阔的</a:t>
            </a:r>
          </a:p>
          <a:p>
            <a:r>
              <a:rPr lang="en-US" altLang="zh-CN" sz="2800" dirty="0"/>
              <a:t>_____________ 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&amp; vi.</a:t>
            </a:r>
            <a:r>
              <a:rPr lang="zh-CN" altLang="en-US" sz="2800" dirty="0"/>
              <a:t>想要</a:t>
            </a:r>
            <a:r>
              <a:rPr lang="en-US" altLang="zh-CN" sz="2800" dirty="0"/>
              <a:t>,</a:t>
            </a:r>
            <a:r>
              <a:rPr lang="zh-CN" altLang="en-US" sz="2800" dirty="0"/>
              <a:t>计划，意指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提取物</a:t>
            </a:r>
            <a:r>
              <a:rPr lang="en-US" altLang="zh-CN" sz="2800" dirty="0"/>
              <a:t>;</a:t>
            </a:r>
            <a:r>
              <a:rPr lang="zh-CN" altLang="en-US" sz="2800" dirty="0"/>
              <a:t>选录</a:t>
            </a:r>
          </a:p>
          <a:p>
            <a:r>
              <a:rPr lang="zh-CN" altLang="en-US" sz="2800" dirty="0"/>
              <a:t>		  </a:t>
            </a:r>
            <a:r>
              <a:rPr lang="en-US" altLang="zh-CN" sz="2800" dirty="0" err="1"/>
              <a:t>vt.</a:t>
            </a:r>
            <a:r>
              <a:rPr lang="zh-CN" altLang="en-US" sz="2800" dirty="0"/>
              <a:t>提取</a:t>
            </a:r>
            <a:r>
              <a:rPr lang="en-US" altLang="zh-CN" sz="2800" dirty="0"/>
              <a:t>;</a:t>
            </a:r>
            <a:r>
              <a:rPr lang="zh-CN" altLang="en-US" sz="2800" dirty="0"/>
              <a:t>选录</a:t>
            </a:r>
            <a:r>
              <a:rPr lang="en-US" altLang="zh-CN" sz="2800" dirty="0"/>
              <a:t>;</a:t>
            </a:r>
            <a:r>
              <a:rPr lang="zh-CN" altLang="en-US" sz="2800" dirty="0"/>
              <a:t>取出</a:t>
            </a:r>
            <a:r>
              <a:rPr lang="en-US" altLang="zh-CN" sz="2800" dirty="0"/>
              <a:t>;</a:t>
            </a:r>
            <a:r>
              <a:rPr lang="zh-CN" altLang="en-US" sz="2800" dirty="0"/>
              <a:t>设法得到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药草</a:t>
            </a:r>
            <a:r>
              <a:rPr lang="en-US" altLang="zh-CN" sz="2800" dirty="0"/>
              <a:t>,</a:t>
            </a:r>
            <a:r>
              <a:rPr lang="zh-CN" altLang="en-US" sz="2800" dirty="0"/>
              <a:t>香草</a:t>
            </a:r>
            <a:r>
              <a:rPr lang="en-US" altLang="zh-CN" sz="2800" dirty="0"/>
              <a:t>,</a:t>
            </a:r>
            <a:r>
              <a:rPr lang="zh-CN" altLang="en-US" sz="2800" dirty="0"/>
              <a:t>草本</a:t>
            </a:r>
          </a:p>
          <a:p>
            <a:r>
              <a:rPr lang="en-US" altLang="zh-CN" sz="2800" dirty="0"/>
              <a:t>_____________ </a:t>
            </a:r>
            <a:r>
              <a:rPr lang="zh-CN" altLang="en-US" sz="2800" dirty="0"/>
              <a:t>查阅，参考</a:t>
            </a:r>
            <a:r>
              <a:rPr lang="en-US" altLang="zh-CN" sz="2800" dirty="0"/>
              <a:t>:</a:t>
            </a:r>
            <a:r>
              <a:rPr lang="zh-CN" altLang="en-US" sz="2800" dirty="0"/>
              <a:t>提到，谈及</a:t>
            </a:r>
          </a:p>
          <a:p>
            <a:r>
              <a:rPr lang="en-US" altLang="zh-CN" sz="2800" dirty="0"/>
              <a:t>_____________ n. </a:t>
            </a:r>
            <a:r>
              <a:rPr lang="zh-CN" altLang="en-US" sz="2800" dirty="0"/>
              <a:t>实验，试验</a:t>
            </a:r>
            <a:r>
              <a:rPr lang="en-US" altLang="zh-CN" sz="2800" dirty="0"/>
              <a:t>:</a:t>
            </a:r>
            <a:r>
              <a:rPr lang="zh-CN" altLang="en-US" sz="2800" dirty="0"/>
              <a:t>尝试，实践</a:t>
            </a:r>
            <a:r>
              <a:rPr lang="en-US" altLang="zh-CN" sz="2800" dirty="0"/>
              <a:t>vi. </a:t>
            </a:r>
            <a:r>
              <a:rPr lang="zh-CN" altLang="en-US" sz="2800" dirty="0"/>
              <a:t>做试验</a:t>
            </a:r>
            <a:r>
              <a:rPr lang="en-US" altLang="zh-CN" sz="2800" dirty="0"/>
              <a:t>.</a:t>
            </a:r>
            <a:r>
              <a:rPr lang="zh-CN" altLang="en-US" sz="2800" dirty="0"/>
              <a:t>进行实验</a:t>
            </a:r>
            <a:r>
              <a:rPr lang="en-US" altLang="zh-CN" sz="2800" dirty="0"/>
              <a:t>:</a:t>
            </a:r>
            <a:r>
              <a:rPr lang="zh-CN" altLang="en-US" sz="2800" dirty="0"/>
              <a:t>尝试</a:t>
            </a:r>
          </a:p>
          <a:p>
            <a:r>
              <a:rPr lang="en-US" altLang="zh-CN" sz="2800" dirty="0"/>
              <a:t>_____________ n</a:t>
            </a:r>
            <a:r>
              <a:rPr lang="zh-CN" altLang="en-US" sz="2800" dirty="0"/>
              <a:t>试用，试验</a:t>
            </a:r>
            <a:r>
              <a:rPr lang="en-US" altLang="zh-CN" sz="2800" dirty="0"/>
              <a:t>;</a:t>
            </a:r>
            <a:r>
              <a:rPr lang="zh-CN" altLang="en-US" sz="2800" dirty="0"/>
              <a:t>审讯，审判，考验</a:t>
            </a:r>
          </a:p>
          <a:p>
            <a:r>
              <a:rPr lang="en-US" altLang="zh-CN" sz="2800" dirty="0"/>
              <a:t>_____________ vi.&amp;</a:t>
            </a:r>
            <a:r>
              <a:rPr lang="en-US" altLang="zh-CN" sz="2800" dirty="0" err="1"/>
              <a:t>vt</a:t>
            </a:r>
            <a:r>
              <a:rPr lang="en-US" altLang="zh-CN" sz="2800" dirty="0"/>
              <a:t>.	</a:t>
            </a:r>
            <a:r>
              <a:rPr lang="zh-CN" altLang="en-US" sz="2800" dirty="0"/>
              <a:t>测试，试验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9021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4D8C9AC-4973-0376-5F7A-5E191BD83626}"/>
              </a:ext>
            </a:extLst>
          </p:cNvPr>
          <p:cNvSpPr txBox="1"/>
          <p:nvPr/>
        </p:nvSpPr>
        <p:spPr>
          <a:xfrm>
            <a:off x="659219" y="205562"/>
            <a:ext cx="11617841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_____________ adj.</a:t>
            </a:r>
            <a:r>
              <a:rPr lang="zh-CN" altLang="en-US" sz="2800" dirty="0"/>
              <a:t>有限的</a:t>
            </a:r>
          </a:p>
          <a:p>
            <a:r>
              <a:rPr lang="en-US" altLang="zh-CN" sz="2800" dirty="0"/>
              <a:t>_____________ adj.</a:t>
            </a:r>
            <a:r>
              <a:rPr lang="zh-CN" altLang="en-US" sz="2800" dirty="0"/>
              <a:t>家庭的，家用的，家务的</a:t>
            </a:r>
            <a:r>
              <a:rPr lang="en-US" altLang="zh-CN" sz="2800" dirty="0"/>
              <a:t>n.</a:t>
            </a:r>
            <a:r>
              <a:rPr lang="zh-CN" altLang="en-US" sz="2800" dirty="0"/>
              <a:t>一家人，家庭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容器集装箱，货柜</a:t>
            </a:r>
          </a:p>
          <a:p>
            <a:r>
              <a:rPr lang="en-US" altLang="zh-CN" sz="2800" dirty="0"/>
              <a:t>_____________ </a:t>
            </a:r>
            <a:r>
              <a:rPr lang="en-US" altLang="zh-CN" sz="2800" dirty="0" err="1"/>
              <a:t>vt.</a:t>
            </a:r>
            <a:r>
              <a:rPr lang="zh-CN" altLang="en-US" sz="2800" dirty="0"/>
              <a:t>延迟，延期</a:t>
            </a:r>
          </a:p>
          <a:p>
            <a:r>
              <a:rPr lang="en-US" altLang="zh-CN" sz="2800" dirty="0"/>
              <a:t>_____________ adj.</a:t>
            </a:r>
            <a:r>
              <a:rPr lang="zh-CN" altLang="en-US" sz="2800" dirty="0"/>
              <a:t>足够的，充足的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数据，资料</a:t>
            </a:r>
            <a:r>
              <a:rPr lang="en-US" altLang="zh-CN" sz="2800" dirty="0"/>
              <a:t>,</a:t>
            </a:r>
            <a:r>
              <a:rPr lang="zh-CN" altLang="en-US" sz="2800" dirty="0"/>
              <a:t>材料</a:t>
            </a:r>
          </a:p>
          <a:p>
            <a:r>
              <a:rPr lang="en-US" altLang="zh-CN" sz="2800" dirty="0"/>
              <a:t>_____________ (</a:t>
            </a:r>
            <a:r>
              <a:rPr lang="zh-CN" altLang="en-US" sz="2800" dirty="0"/>
              <a:t>使</a:t>
            </a:r>
            <a:r>
              <a:rPr lang="en-US" altLang="zh-CN" sz="2800" dirty="0"/>
              <a:t>)</a:t>
            </a:r>
            <a:r>
              <a:rPr lang="zh-CN" altLang="en-US" sz="2800" dirty="0"/>
              <a:t>加速</a:t>
            </a:r>
          </a:p>
          <a:p>
            <a:r>
              <a:rPr lang="en-US" altLang="zh-CN" sz="2800" dirty="0"/>
              <a:t>_____________</a:t>
            </a:r>
            <a:r>
              <a:rPr lang="zh-CN" altLang="en-US" sz="2800" dirty="0"/>
              <a:t>成功，奏效</a:t>
            </a:r>
            <a:r>
              <a:rPr lang="en-US" altLang="zh-CN" sz="2800" dirty="0"/>
              <a:t>,</a:t>
            </a:r>
            <a:r>
              <a:rPr lang="zh-CN" altLang="en-US" sz="2800" dirty="0"/>
              <a:t>达到目的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错误</a:t>
            </a:r>
            <a:r>
              <a:rPr lang="en-US" altLang="zh-CN" sz="2800" dirty="0"/>
              <a:t>,</a:t>
            </a:r>
            <a:r>
              <a:rPr lang="zh-CN" altLang="en-US" sz="2800" dirty="0"/>
              <a:t>差错</a:t>
            </a:r>
          </a:p>
          <a:p>
            <a:r>
              <a:rPr lang="en-US" altLang="zh-CN" sz="2800" dirty="0"/>
              <a:t>_____________</a:t>
            </a:r>
            <a:r>
              <a:rPr lang="zh-CN" altLang="en-US" sz="2800" dirty="0"/>
              <a:t>反复试验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智慧，知识，学问</a:t>
            </a:r>
            <a:r>
              <a:rPr lang="en-US" altLang="zh-CN" sz="2800" dirty="0"/>
              <a:t>;</a:t>
            </a:r>
            <a:r>
              <a:rPr lang="zh-CN" altLang="en-US" sz="2800" dirty="0"/>
              <a:t>才智</a:t>
            </a:r>
            <a:r>
              <a:rPr lang="en-US" altLang="zh-CN" sz="2800" dirty="0"/>
              <a:t>;</a:t>
            </a:r>
            <a:r>
              <a:rPr lang="zh-CN" altLang="en-US" sz="2800" dirty="0"/>
              <a:t>明智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9129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4D8C9AC-4973-0376-5F7A-5E191BD83626}"/>
              </a:ext>
            </a:extLst>
          </p:cNvPr>
          <p:cNvSpPr txBox="1"/>
          <p:nvPr/>
        </p:nvSpPr>
        <p:spPr>
          <a:xfrm>
            <a:off x="389861" y="219739"/>
            <a:ext cx="1161784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_____________ adj.</a:t>
            </a:r>
            <a:r>
              <a:rPr lang="zh-CN" altLang="en-US" sz="2800" dirty="0"/>
              <a:t>有益的，有用的</a:t>
            </a:r>
          </a:p>
          <a:p>
            <a:r>
              <a:rPr lang="en-US" altLang="zh-CN" sz="2800" dirty="0"/>
              <a:t>_____________ </a:t>
            </a:r>
            <a:r>
              <a:rPr lang="en-US" altLang="zh-CN" sz="2800" dirty="0" err="1"/>
              <a:t>vt</a:t>
            </a:r>
            <a:r>
              <a:rPr lang="en-US" altLang="zh-CN" sz="2800" dirty="0"/>
              <a:t> &amp; vi</a:t>
            </a:r>
            <a:r>
              <a:rPr lang="zh-CN" altLang="en-US" sz="2800" dirty="0"/>
              <a:t>组织</a:t>
            </a:r>
            <a:r>
              <a:rPr lang="en-US" altLang="zh-CN" sz="2800" dirty="0"/>
              <a:t>,</a:t>
            </a:r>
            <a:r>
              <a:rPr lang="zh-CN" altLang="en-US" sz="2800" dirty="0"/>
              <a:t>实施</a:t>
            </a:r>
            <a:r>
              <a:rPr lang="en-US" altLang="zh-CN" sz="2800" dirty="0"/>
              <a:t>,</a:t>
            </a:r>
            <a:r>
              <a:rPr lang="zh-CN" altLang="en-US" sz="2800" dirty="0"/>
              <a:t>指挥</a:t>
            </a:r>
            <a:r>
              <a:rPr lang="en-US" altLang="zh-CN" sz="2800" dirty="0"/>
              <a:t>,</a:t>
            </a:r>
            <a:r>
              <a:rPr lang="zh-CN" altLang="en-US" sz="2800" dirty="0"/>
              <a:t>引导</a:t>
            </a:r>
            <a:r>
              <a:rPr lang="en-US" altLang="zh-CN" sz="2800" dirty="0"/>
              <a:t>:</a:t>
            </a:r>
            <a:r>
              <a:rPr lang="zh-CN" altLang="en-US" sz="2800" dirty="0"/>
              <a:t>举止</a:t>
            </a:r>
          </a:p>
          <a:p>
            <a:r>
              <a:rPr lang="en-US" altLang="zh-CN" sz="2800" dirty="0"/>
              <a:t>_____________ v.</a:t>
            </a:r>
            <a:r>
              <a:rPr lang="zh-CN" altLang="en-US" sz="2800" dirty="0"/>
              <a:t>说明，解释</a:t>
            </a:r>
            <a:r>
              <a:rPr lang="en-US" altLang="zh-CN" sz="2800" dirty="0"/>
              <a:t>;</a:t>
            </a:r>
            <a:r>
              <a:rPr lang="zh-CN" altLang="en-US" sz="2800" dirty="0"/>
              <a:t>加插图于</a:t>
            </a:r>
          </a:p>
          <a:p>
            <a:r>
              <a:rPr lang="en-US" altLang="zh-CN" sz="2800" dirty="0"/>
              <a:t>penicillin n._____________ </a:t>
            </a:r>
          </a:p>
          <a:p>
            <a:r>
              <a:rPr lang="en-US" altLang="zh-CN" sz="2800" dirty="0" err="1"/>
              <a:t>mould</a:t>
            </a:r>
            <a:r>
              <a:rPr lang="en-US" altLang="zh-CN" sz="2800" dirty="0"/>
              <a:t>    n. _____________ 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_____________</a:t>
            </a:r>
            <a:endParaRPr lang="zh-CN" altLang="en-US" sz="2800" dirty="0"/>
          </a:p>
          <a:p>
            <a:r>
              <a:rPr lang="en-US" altLang="zh-CN" sz="2800" dirty="0"/>
              <a:t>bacteria n. _____________</a:t>
            </a:r>
            <a:endParaRPr lang="zh-CN" altLang="en-US" sz="2800" dirty="0"/>
          </a:p>
          <a:p>
            <a:r>
              <a:rPr lang="en-US" altLang="zh-CN" sz="2800" dirty="0"/>
              <a:t>_____________ </a:t>
            </a:r>
            <a:r>
              <a:rPr lang="en-US" altLang="zh-CN" sz="2800" dirty="0" err="1"/>
              <a:t>vt.</a:t>
            </a:r>
            <a:r>
              <a:rPr lang="zh-CN" altLang="en-US" sz="2800" dirty="0"/>
              <a:t>围绕</a:t>
            </a:r>
            <a:r>
              <a:rPr lang="en-US" altLang="zh-CN" sz="2800" dirty="0"/>
              <a:t>,</a:t>
            </a:r>
            <a:r>
              <a:rPr lang="zh-CN" altLang="en-US" sz="2800" dirty="0"/>
              <a:t>环绕，包围</a:t>
            </a:r>
            <a:r>
              <a:rPr lang="en-US" altLang="zh-CN" sz="2800" dirty="0"/>
              <a:t>;</a:t>
            </a:r>
            <a:r>
              <a:rPr lang="zh-CN" altLang="en-US" sz="2800" dirty="0"/>
              <a:t>与</a:t>
            </a:r>
            <a:r>
              <a:rPr lang="en-US" altLang="zh-CN" sz="2800" dirty="0"/>
              <a:t>...</a:t>
            </a:r>
            <a:r>
              <a:rPr lang="zh-CN" altLang="en-US" sz="2800" dirty="0"/>
              <a:t>紧密相关</a:t>
            </a:r>
          </a:p>
          <a:p>
            <a:r>
              <a:rPr lang="en-US" altLang="zh-CN" sz="2800" dirty="0"/>
              <a:t>_____________</a:t>
            </a:r>
            <a:r>
              <a:rPr lang="zh-CN" altLang="en-US" sz="2800" dirty="0"/>
              <a:t>以表明</a:t>
            </a:r>
            <a:r>
              <a:rPr lang="en-US" altLang="zh-CN" sz="2800" dirty="0"/>
              <a:t>:</a:t>
            </a:r>
            <a:r>
              <a:rPr lang="zh-CN" altLang="en-US" sz="2800" dirty="0"/>
              <a:t>暗示</a:t>
            </a:r>
            <a:r>
              <a:rPr lang="en-US" altLang="zh-CN" sz="2800" dirty="0"/>
              <a:t>,</a:t>
            </a:r>
            <a:r>
              <a:rPr lang="zh-CN" altLang="en-US" sz="2800" dirty="0"/>
              <a:t>摧及，指出</a:t>
            </a:r>
          </a:p>
          <a:p>
            <a:r>
              <a:rPr lang="en-US" altLang="zh-CN" sz="2800" dirty="0"/>
              <a:t>_____________</a:t>
            </a:r>
            <a:r>
              <a:rPr lang="zh-CN" altLang="en-US" sz="2800" dirty="0"/>
              <a:t>意外</a:t>
            </a:r>
            <a:r>
              <a:rPr lang="en-US" altLang="zh-CN" sz="2800" dirty="0"/>
              <a:t>,</a:t>
            </a:r>
            <a:r>
              <a:rPr lang="zh-CN" altLang="en-US" sz="2800" dirty="0"/>
              <a:t>偶然的事</a:t>
            </a:r>
            <a:r>
              <a:rPr lang="en-US" altLang="zh-CN" sz="2800" dirty="0"/>
              <a:t>,</a:t>
            </a:r>
            <a:r>
              <a:rPr lang="zh-CN" altLang="en-US" sz="2800" dirty="0"/>
              <a:t>事故，意外遭遇</a:t>
            </a:r>
          </a:p>
          <a:p>
            <a:r>
              <a:rPr lang="en-US" altLang="zh-CN" sz="2800" dirty="0"/>
              <a:t>_____________</a:t>
            </a:r>
            <a:r>
              <a:rPr lang="zh-CN" altLang="en-US" sz="2800" dirty="0"/>
              <a:t>偶然，意外地</a:t>
            </a:r>
          </a:p>
          <a:p>
            <a:r>
              <a:rPr lang="en-US" altLang="zh-CN" sz="2800" dirty="0"/>
              <a:t>_____________ adj.</a:t>
            </a:r>
            <a:r>
              <a:rPr lang="zh-CN" altLang="en-US" sz="2800" dirty="0"/>
              <a:t>有才智的，聪明的</a:t>
            </a:r>
            <a:r>
              <a:rPr lang="en-US" altLang="zh-CN" sz="2800" dirty="0"/>
              <a:t>;</a:t>
            </a:r>
            <a:r>
              <a:rPr lang="zh-CN" altLang="en-US" sz="2800" dirty="0"/>
              <a:t>有智力的</a:t>
            </a:r>
          </a:p>
        </p:txBody>
      </p:sp>
    </p:spTree>
    <p:extLst>
      <p:ext uri="{BB962C8B-B14F-4D97-AF65-F5344CB8AC3E}">
        <p14:creationId xmlns:p14="http://schemas.microsoft.com/office/powerpoint/2010/main" val="4152213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4D8C9AC-4973-0376-5F7A-5E191BD83626}"/>
              </a:ext>
            </a:extLst>
          </p:cNvPr>
          <p:cNvSpPr txBox="1"/>
          <p:nvPr/>
        </p:nvSpPr>
        <p:spPr>
          <a:xfrm>
            <a:off x="574159" y="269358"/>
            <a:ext cx="1161784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_____________ v.</a:t>
            </a:r>
            <a:r>
              <a:rPr lang="zh-CN" altLang="en-US" sz="2800" dirty="0"/>
              <a:t>较喜欢</a:t>
            </a:r>
            <a:r>
              <a:rPr lang="en-US" altLang="zh-CN" sz="2800" dirty="0"/>
              <a:t>:</a:t>
            </a:r>
            <a:r>
              <a:rPr lang="zh-CN" altLang="en-US" sz="2800" dirty="0"/>
              <a:t>偏祖</a:t>
            </a:r>
            <a:r>
              <a:rPr lang="en-US" altLang="zh-CN" sz="2800" dirty="0"/>
              <a:t>,</a:t>
            </a:r>
            <a:r>
              <a:rPr lang="zh-CN" altLang="en-US" sz="2800" dirty="0"/>
              <a:t>有助于</a:t>
            </a:r>
            <a:r>
              <a:rPr lang="en-US" altLang="zh-CN" sz="2800" dirty="0"/>
              <a:t>n.</a:t>
            </a:r>
            <a:r>
              <a:rPr lang="zh-CN" altLang="en-US" sz="2800" dirty="0"/>
              <a:t>帮助，好事</a:t>
            </a:r>
            <a:r>
              <a:rPr lang="en-US" altLang="zh-CN" sz="2800" dirty="0"/>
              <a:t>:</a:t>
            </a:r>
            <a:r>
              <a:rPr lang="zh-CN" altLang="en-US" sz="2800" dirty="0"/>
              <a:t>赞同</a:t>
            </a:r>
            <a:r>
              <a:rPr lang="en-US" altLang="zh-CN" sz="2800" dirty="0"/>
              <a:t>:</a:t>
            </a:r>
            <a:r>
              <a:rPr lang="zh-CN" altLang="en-US" sz="2800" dirty="0"/>
              <a:t>偏袒</a:t>
            </a:r>
          </a:p>
          <a:p>
            <a:r>
              <a:rPr lang="en-US" altLang="zh-CN" sz="2800" dirty="0"/>
              <a:t>_____________ n</a:t>
            </a:r>
            <a:r>
              <a:rPr lang="zh-CN" altLang="en-US" sz="2800" dirty="0"/>
              <a:t>政治家，从政者</a:t>
            </a:r>
            <a:r>
              <a:rPr lang="en-US" altLang="zh-CN" sz="2800" dirty="0"/>
              <a:t>;</a:t>
            </a:r>
            <a:r>
              <a:rPr lang="zh-CN" altLang="en-US" sz="2800" dirty="0"/>
              <a:t>投机钻营者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闪电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电，电能</a:t>
            </a:r>
          </a:p>
          <a:p>
            <a:r>
              <a:rPr lang="en-US" altLang="zh-CN" sz="2800" dirty="0"/>
              <a:t>_____________ n</a:t>
            </a:r>
            <a:r>
              <a:rPr lang="zh-CN" altLang="en-US" sz="2800" dirty="0"/>
              <a:t>学说，论</a:t>
            </a:r>
            <a:r>
              <a:rPr lang="en-US" altLang="zh-CN" sz="2800" dirty="0"/>
              <a:t>;</a:t>
            </a:r>
            <a:r>
              <a:rPr lang="zh-CN" altLang="en-US" sz="2800" dirty="0"/>
              <a:t>原理</a:t>
            </a:r>
            <a:r>
              <a:rPr lang="en-US" altLang="zh-CN" sz="2800" dirty="0"/>
              <a:t>;</a:t>
            </a:r>
            <a:r>
              <a:rPr lang="zh-CN" altLang="en-US" sz="2800" dirty="0"/>
              <a:t>看法，意见</a:t>
            </a:r>
          </a:p>
          <a:p>
            <a:r>
              <a:rPr lang="en-US" altLang="zh-CN" sz="2800" dirty="0"/>
              <a:t>_____________ n</a:t>
            </a:r>
            <a:r>
              <a:rPr lang="zh-CN" altLang="en-US" sz="2800" dirty="0"/>
              <a:t>雷雨</a:t>
            </a:r>
            <a:r>
              <a:rPr lang="en-US" altLang="zh-CN" sz="2800" dirty="0"/>
              <a:t>,</a:t>
            </a:r>
            <a:r>
              <a:rPr lang="zh-CN" altLang="en-US" sz="2800" dirty="0"/>
              <a:t>雷暴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带子</a:t>
            </a:r>
            <a:r>
              <a:rPr lang="en-US" altLang="zh-CN" sz="2800" dirty="0"/>
              <a:t>.</a:t>
            </a:r>
            <a:r>
              <a:rPr lang="zh-CN" altLang="en-US" sz="2800" dirty="0"/>
              <a:t>丝带</a:t>
            </a:r>
            <a:r>
              <a:rPr lang="en-US" altLang="zh-CN" sz="2800" dirty="0"/>
              <a:t>:</a:t>
            </a:r>
            <a:r>
              <a:rPr lang="zh-CN" altLang="en-US" sz="2800" dirty="0"/>
              <a:t>带状物</a:t>
            </a:r>
          </a:p>
          <a:p>
            <a:r>
              <a:rPr lang="en-US" altLang="zh-CN" sz="2800" dirty="0"/>
              <a:t>_____________ n.</a:t>
            </a:r>
            <a:r>
              <a:rPr lang="zh-CN" altLang="en-US" sz="2800" dirty="0"/>
              <a:t>金属</a:t>
            </a:r>
          </a:p>
          <a:p>
            <a:r>
              <a:rPr lang="en-US" altLang="zh-CN" sz="2800" dirty="0"/>
              <a:t>_____________ 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&amp; vi.</a:t>
            </a:r>
            <a:r>
              <a:rPr lang="zh-CN" altLang="en-US" sz="2800" dirty="0"/>
              <a:t>充电</a:t>
            </a:r>
            <a:r>
              <a:rPr lang="en-US" altLang="zh-CN" sz="2800" dirty="0"/>
              <a:t>;</a:t>
            </a:r>
            <a:r>
              <a:rPr lang="zh-CN" altLang="en-US" sz="2800" dirty="0"/>
              <a:t>收费</a:t>
            </a:r>
            <a:r>
              <a:rPr lang="en-US" altLang="zh-CN" sz="2800" dirty="0"/>
              <a:t>;</a:t>
            </a:r>
            <a:r>
              <a:rPr lang="zh-CN" altLang="en-US" sz="2800" dirty="0"/>
              <a:t>控告</a:t>
            </a:r>
            <a:r>
              <a:rPr lang="en-US" altLang="zh-CN" sz="2800" dirty="0"/>
              <a:t>;</a:t>
            </a:r>
            <a:r>
              <a:rPr lang="zh-CN" altLang="en-US" sz="2800" dirty="0"/>
              <a:t>谴责</a:t>
            </a:r>
            <a:r>
              <a:rPr lang="en-US" altLang="zh-CN" sz="2800" dirty="0"/>
              <a:t>;</a:t>
            </a:r>
            <a:r>
              <a:rPr lang="zh-CN" altLang="en-US" sz="2800" dirty="0"/>
              <a:t>使</a:t>
            </a:r>
            <a:r>
              <a:rPr lang="en-US" altLang="zh-CN" sz="2800" dirty="0"/>
              <a:t>...</a:t>
            </a:r>
            <a:r>
              <a:rPr lang="zh-CN" altLang="en-US" sz="2800" dirty="0"/>
              <a:t>承担责任</a:t>
            </a:r>
            <a:r>
              <a:rPr lang="en-US" altLang="zh-CN" sz="2800" dirty="0"/>
              <a:t>;</a:t>
            </a:r>
            <a:r>
              <a:rPr lang="zh-CN" altLang="en-US" sz="2800" dirty="0"/>
              <a:t>使充满</a:t>
            </a:r>
          </a:p>
          <a:p>
            <a:r>
              <a:rPr lang="en-US" altLang="zh-CN" sz="2800" dirty="0"/>
              <a:t>                      n.</a:t>
            </a:r>
            <a:r>
              <a:rPr lang="zh-CN" altLang="en-US" sz="2800" dirty="0"/>
              <a:t>收费</a:t>
            </a:r>
            <a:r>
              <a:rPr lang="en-US" altLang="zh-CN" sz="2800" dirty="0"/>
              <a:t>:</a:t>
            </a:r>
            <a:r>
              <a:rPr lang="zh-CN" altLang="en-US" sz="2800" dirty="0"/>
              <a:t>控告</a:t>
            </a:r>
            <a:r>
              <a:rPr lang="en-US" altLang="zh-CN" sz="2800" dirty="0"/>
              <a:t>:</a:t>
            </a:r>
            <a:r>
              <a:rPr lang="zh-CN" altLang="en-US" sz="2800" dirty="0"/>
              <a:t>谴责</a:t>
            </a:r>
            <a:r>
              <a:rPr lang="en-US" altLang="zh-CN" sz="2800" dirty="0"/>
              <a:t>:</a:t>
            </a:r>
            <a:r>
              <a:rPr lang="zh-CN" altLang="en-US" sz="2800" dirty="0"/>
              <a:t>掌管</a:t>
            </a:r>
            <a:r>
              <a:rPr lang="en-US" altLang="zh-CN" sz="2800" dirty="0"/>
              <a:t>(49)</a:t>
            </a:r>
          </a:p>
          <a:p>
            <a:r>
              <a:rPr lang="en-US" altLang="zh-CN" sz="2800" dirty="0"/>
              <a:t>_____________ adj. </a:t>
            </a:r>
            <a:r>
              <a:rPr lang="zh-CN" altLang="en-US" sz="2800" dirty="0"/>
              <a:t>电的，发电的</a:t>
            </a:r>
            <a:r>
              <a:rPr lang="en-US" altLang="zh-CN" sz="2800" dirty="0"/>
              <a:t>,</a:t>
            </a:r>
            <a:r>
              <a:rPr lang="zh-CN" altLang="en-US" sz="2800" dirty="0"/>
              <a:t>电动的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7625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1883793-EAFF-A812-5769-707CBB06F040}"/>
              </a:ext>
            </a:extLst>
          </p:cNvPr>
          <p:cNvSpPr txBox="1"/>
          <p:nvPr/>
        </p:nvSpPr>
        <p:spPr>
          <a:xfrm>
            <a:off x="673394" y="304800"/>
            <a:ext cx="11646195" cy="5983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altLang="zh-CN" sz="2800" dirty="0"/>
              <a:t>__________n.</a:t>
            </a:r>
            <a:r>
              <a:rPr lang="zh-CN" altLang="zh-CN" sz="2800" dirty="0"/>
              <a:t>突然的巨响</a:t>
            </a:r>
            <a:r>
              <a:rPr lang="en-US" altLang="zh-CN" sz="2800" dirty="0"/>
              <a:t>;</a:t>
            </a:r>
            <a:r>
              <a:rPr lang="zh-CN" altLang="zh-CN" sz="2800" dirty="0"/>
              <a:t>猛敲</a:t>
            </a:r>
            <a:r>
              <a:rPr lang="en-US" altLang="zh-CN" sz="2800" dirty="0"/>
              <a:t>,</a:t>
            </a:r>
            <a:r>
              <a:rPr lang="zh-CN" altLang="zh-CN" sz="2800" dirty="0"/>
              <a:t>猛击</a:t>
            </a:r>
            <a:r>
              <a:rPr lang="en-US" altLang="zh-CN" sz="2800" dirty="0"/>
              <a:t> vi. &amp; </a:t>
            </a:r>
            <a:r>
              <a:rPr lang="en-US" altLang="zh-CN" sz="2800" dirty="0" err="1"/>
              <a:t>vt.</a:t>
            </a:r>
            <a:r>
              <a:rPr lang="zh-CN" altLang="zh-CN" sz="2800" dirty="0"/>
              <a:t>砸</a:t>
            </a:r>
            <a:r>
              <a:rPr lang="en-US" altLang="zh-CN" sz="2800" dirty="0"/>
              <a:t>;</a:t>
            </a:r>
            <a:r>
              <a:rPr lang="zh-CN" altLang="zh-CN" sz="2800" dirty="0"/>
              <a:t>砰地关上</a:t>
            </a:r>
            <a:r>
              <a:rPr lang="en-US" altLang="zh-CN" sz="2800" dirty="0"/>
              <a:t>;</a:t>
            </a:r>
            <a:r>
              <a:rPr lang="zh-CN" altLang="zh-CN" sz="2800" dirty="0"/>
              <a:t>猛摔</a:t>
            </a:r>
            <a:r>
              <a:rPr lang="en-US" altLang="zh-CN" sz="2800" dirty="0"/>
              <a:t>;</a:t>
            </a:r>
            <a:r>
              <a:rPr lang="zh-CN" altLang="zh-CN" sz="2800" dirty="0"/>
              <a:t>碰撞</a:t>
            </a:r>
            <a:endParaRPr lang="en-US" altLang="zh-CN" sz="2800" dirty="0"/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</a:t>
            </a:r>
            <a:r>
              <a:rPr lang="zh-CN" altLang="zh-CN" sz="2800" dirty="0"/>
              <a:t>很成功，引人注目，有强烈影响</a:t>
            </a:r>
            <a:endParaRPr lang="en-US" altLang="zh-CN" sz="2800" dirty="0"/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adj.</a:t>
            </a:r>
            <a:r>
              <a:rPr lang="zh-CN" altLang="zh-CN" sz="2800" dirty="0"/>
              <a:t>突出的</a:t>
            </a:r>
            <a:r>
              <a:rPr lang="en-US" altLang="zh-CN" sz="2800" dirty="0"/>
              <a:t> n.</a:t>
            </a:r>
            <a:r>
              <a:rPr lang="zh-CN" altLang="zh-CN" sz="2800" dirty="0"/>
              <a:t>突出的人</a:t>
            </a:r>
            <a:r>
              <a:rPr lang="en-US" altLang="zh-CN" sz="2800" dirty="0"/>
              <a:t>(</a:t>
            </a:r>
            <a:r>
              <a:rPr lang="zh-CN" altLang="zh-CN" sz="2800" dirty="0"/>
              <a:t>或物</a:t>
            </a:r>
            <a:r>
              <a:rPr lang="en-US" altLang="zh-CN" sz="2800" dirty="0"/>
              <a:t>)</a:t>
            </a:r>
            <a:endParaRPr lang="zh-CN" altLang="zh-CN" sz="2800" dirty="0"/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adj.</a:t>
            </a:r>
            <a:r>
              <a:rPr lang="zh-CN" altLang="zh-CN" sz="2800" dirty="0"/>
              <a:t>原子能的</a:t>
            </a:r>
            <a:r>
              <a:rPr lang="en-US" altLang="zh-CN" sz="2800" dirty="0"/>
              <a:t>,</a:t>
            </a:r>
            <a:r>
              <a:rPr lang="zh-CN" altLang="zh-CN" sz="2800" dirty="0"/>
              <a:t>原子的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炸弹</a:t>
            </a:r>
            <a:r>
              <a:rPr lang="en-US" altLang="zh-CN" sz="2800" dirty="0"/>
              <a:t>;</a:t>
            </a:r>
            <a:r>
              <a:rPr lang="zh-CN" altLang="zh-CN" sz="2800" dirty="0"/>
              <a:t>核武器</a:t>
            </a:r>
            <a:r>
              <a:rPr lang="en-US" altLang="zh-CN" sz="2800" dirty="0"/>
              <a:t> </a:t>
            </a:r>
            <a:r>
              <a:rPr lang="en-US" altLang="zh-CN" sz="2800" dirty="0" err="1"/>
              <a:t>vt</a:t>
            </a:r>
            <a:r>
              <a:rPr lang="zh-CN" altLang="zh-CN" sz="2800" dirty="0"/>
              <a:t>以轰炸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</a:t>
            </a:r>
            <a:r>
              <a:rPr lang="zh-CN" altLang="zh-CN" sz="2800" dirty="0"/>
              <a:t>罪恶、罪行</a:t>
            </a:r>
            <a:r>
              <a:rPr lang="en-US" altLang="zh-CN" sz="2800" dirty="0"/>
              <a:t>,</a:t>
            </a:r>
            <a:r>
              <a:rPr lang="zh-CN" altLang="zh-CN" sz="2800" dirty="0"/>
              <a:t>害处</a:t>
            </a:r>
            <a:r>
              <a:rPr lang="en-US" altLang="zh-CN" sz="2800" dirty="0"/>
              <a:t>,</a:t>
            </a:r>
            <a:r>
              <a:rPr lang="zh-CN" altLang="zh-CN" sz="2800" dirty="0"/>
              <a:t>坏处</a:t>
            </a:r>
            <a:r>
              <a:rPr lang="en-US" altLang="zh-CN" sz="2800" dirty="0"/>
              <a:t> adj.</a:t>
            </a:r>
            <a:r>
              <a:rPr lang="zh-CN" altLang="zh-CN" sz="2800" dirty="0"/>
              <a:t>恶毒的，有害的，恶魔的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v</a:t>
            </a:r>
            <a:r>
              <a:rPr lang="zh-CN" altLang="zh-CN" sz="2800" dirty="0"/>
              <a:t>包含</a:t>
            </a:r>
            <a:r>
              <a:rPr lang="en-US" altLang="zh-CN" sz="2800" dirty="0"/>
              <a:t>:</a:t>
            </a:r>
            <a:r>
              <a:rPr lang="zh-CN" altLang="zh-CN" sz="2800" dirty="0"/>
              <a:t>牵涉，影响</a:t>
            </a:r>
            <a:r>
              <a:rPr lang="en-US" altLang="zh-CN" sz="2800" dirty="0"/>
              <a:t>;(</a:t>
            </a:r>
            <a:r>
              <a:rPr lang="zh-CN" altLang="zh-CN" sz="2800" dirty="0"/>
              <a:t>使</a:t>
            </a:r>
            <a:r>
              <a:rPr lang="en-US" altLang="zh-CN" sz="2800" dirty="0"/>
              <a:t>)</a:t>
            </a:r>
            <a:r>
              <a:rPr lang="zh-CN" altLang="zh-CN" sz="2800" dirty="0"/>
              <a:t>参加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adj.</a:t>
            </a:r>
            <a:r>
              <a:rPr lang="zh-CN" altLang="zh-CN" sz="2800" dirty="0"/>
              <a:t>科学的，关于科学的，细致严谨的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赞扬，认可，信用</a:t>
            </a:r>
            <a:r>
              <a:rPr lang="en-US" altLang="zh-CN" sz="2800" dirty="0"/>
              <a:t> </a:t>
            </a:r>
            <a:r>
              <a:rPr lang="en-US" altLang="zh-CN" sz="2800" dirty="0" err="1"/>
              <a:t>vt.</a:t>
            </a:r>
            <a:r>
              <a:rPr lang="zh-CN" altLang="zh-CN" sz="2800" dirty="0"/>
              <a:t>存入金额，把</a:t>
            </a:r>
            <a:r>
              <a:rPr lang="en-US" altLang="zh-CN" sz="2800" dirty="0"/>
              <a:t>...</a:t>
            </a:r>
            <a:r>
              <a:rPr lang="zh-CN" altLang="zh-CN" sz="2800" dirty="0"/>
              <a:t>归于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adj.</a:t>
            </a:r>
            <a:r>
              <a:rPr lang="zh-CN" altLang="zh-CN" sz="2800" dirty="0"/>
              <a:t>道德的，道义上的</a:t>
            </a:r>
            <a:r>
              <a:rPr lang="en-US" altLang="zh-CN" sz="2800" dirty="0"/>
              <a:t>;</a:t>
            </a:r>
            <a:r>
              <a:rPr lang="zh-CN" altLang="zh-CN" sz="2800" dirty="0"/>
              <a:t>品行端正的</a:t>
            </a:r>
            <a:r>
              <a:rPr lang="en-US" altLang="zh-CN" sz="2800" dirty="0"/>
              <a:t> n. </a:t>
            </a:r>
            <a:r>
              <a:rPr lang="zh-CN" altLang="zh-CN" sz="2800" dirty="0"/>
              <a:t>品行，道德</a:t>
            </a:r>
            <a:r>
              <a:rPr lang="en-US" altLang="zh-CN" sz="2800" dirty="0"/>
              <a:t>;</a:t>
            </a:r>
            <a:r>
              <a:rPr lang="zh-CN" altLang="zh-CN" sz="2800" dirty="0"/>
              <a:t>寓意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zh-CN" altLang="zh-CN" sz="1800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162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1883793-EAFF-A812-5769-707CBB06F040}"/>
              </a:ext>
            </a:extLst>
          </p:cNvPr>
          <p:cNvSpPr txBox="1"/>
          <p:nvPr/>
        </p:nvSpPr>
        <p:spPr>
          <a:xfrm>
            <a:off x="687570" y="68641"/>
            <a:ext cx="11646195" cy="6114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altLang="zh-CN" sz="2800" dirty="0"/>
              <a:t>__________ </a:t>
            </a:r>
            <a:r>
              <a:rPr lang="en-US" altLang="zh-CN" sz="2800" dirty="0" err="1"/>
              <a:t>vt</a:t>
            </a:r>
            <a:r>
              <a:rPr lang="en-US" altLang="zh-CN" sz="2800" dirty="0"/>
              <a:t> &amp; vi</a:t>
            </a:r>
            <a:r>
              <a:rPr lang="zh-CN" altLang="zh-CN" sz="2800" dirty="0"/>
              <a:t>应用</a:t>
            </a:r>
            <a:r>
              <a:rPr lang="en-US" altLang="zh-CN" sz="2800" dirty="0"/>
              <a:t>;</a:t>
            </a:r>
            <a:r>
              <a:rPr lang="zh-CN" altLang="zh-CN" sz="2800" dirty="0"/>
              <a:t>申请</a:t>
            </a:r>
            <a:r>
              <a:rPr lang="en-US" altLang="zh-CN" sz="2800" dirty="0"/>
              <a:t>;</a:t>
            </a:r>
            <a:r>
              <a:rPr lang="zh-CN" altLang="zh-CN" sz="2800" dirty="0"/>
              <a:t>涂</a:t>
            </a:r>
            <a:r>
              <a:rPr lang="en-US" altLang="zh-CN" sz="2800" dirty="0"/>
              <a:t>;</a:t>
            </a:r>
            <a:r>
              <a:rPr lang="zh-CN" altLang="zh-CN" sz="2800" dirty="0"/>
              <a:t>有关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</a:t>
            </a:r>
            <a:r>
              <a:rPr lang="en-US" altLang="zh-CN" sz="2800" dirty="0" err="1"/>
              <a:t>vt</a:t>
            </a:r>
            <a:r>
              <a:rPr lang="zh-CN" altLang="zh-CN" sz="2800" dirty="0"/>
              <a:t>取消</a:t>
            </a:r>
            <a:r>
              <a:rPr lang="en-US" altLang="zh-CN" sz="2800" dirty="0"/>
              <a:t>,</a:t>
            </a:r>
            <a:r>
              <a:rPr lang="zh-CN" altLang="zh-CN" sz="2800" dirty="0"/>
              <a:t>使无效</a:t>
            </a:r>
            <a:r>
              <a:rPr lang="en-US" altLang="zh-CN" sz="2800" dirty="0"/>
              <a:t>;</a:t>
            </a:r>
            <a:r>
              <a:rPr lang="zh-CN" altLang="zh-CN" sz="2800" dirty="0"/>
              <a:t>否认，否定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adj.</a:t>
            </a:r>
            <a:r>
              <a:rPr lang="zh-CN" altLang="zh-CN" sz="2800" dirty="0"/>
              <a:t>脑力的</a:t>
            </a:r>
            <a:r>
              <a:rPr lang="en-US" altLang="zh-CN" sz="2800" dirty="0"/>
              <a:t>;</a:t>
            </a:r>
            <a:r>
              <a:rPr lang="zh-CN" altLang="zh-CN" sz="2800" dirty="0"/>
              <a:t>有才智的，智力发达的</a:t>
            </a:r>
            <a:r>
              <a:rPr lang="en-US" altLang="zh-CN" sz="2800" dirty="0"/>
              <a:t> n.</a:t>
            </a:r>
            <a:r>
              <a:rPr lang="zh-CN" altLang="zh-CN" sz="2800" dirty="0"/>
              <a:t>知识分子，脑力劳动者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神秘</a:t>
            </a:r>
            <a:r>
              <a:rPr lang="en-US" altLang="zh-CN" sz="2800" dirty="0"/>
              <a:t>:</a:t>
            </a:r>
            <a:r>
              <a:rPr lang="zh-CN" altLang="zh-CN" sz="2800" dirty="0"/>
              <a:t>神秘的人</a:t>
            </a:r>
            <a:r>
              <a:rPr lang="en-US" altLang="zh-CN" sz="2800" dirty="0"/>
              <a:t>(</a:t>
            </a:r>
            <a:r>
              <a:rPr lang="zh-CN" altLang="zh-CN" sz="2800" dirty="0"/>
              <a:t>或物</a:t>
            </a:r>
            <a:r>
              <a:rPr lang="en-US" altLang="zh-CN" sz="2800" dirty="0"/>
              <a:t>) ;</a:t>
            </a:r>
            <a:r>
              <a:rPr lang="zh-CN" altLang="zh-CN" sz="2800" dirty="0"/>
              <a:t>悬疑作品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</a:t>
            </a:r>
            <a:r>
              <a:rPr lang="zh-CN" altLang="zh-CN" sz="2800" dirty="0"/>
              <a:t>使某人失望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无知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</a:t>
            </a:r>
            <a:r>
              <a:rPr lang="zh-CN" altLang="zh-CN" sz="2800" dirty="0"/>
              <a:t>关于</a:t>
            </a:r>
            <a:r>
              <a:rPr lang="en-US" altLang="zh-CN" sz="2800" dirty="0"/>
              <a:t>,</a:t>
            </a:r>
            <a:r>
              <a:rPr lang="zh-CN" altLang="zh-CN" sz="2800" dirty="0"/>
              <a:t>至于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</a:t>
            </a:r>
            <a:r>
              <a:rPr lang="zh-CN" altLang="zh-CN" sz="2800" dirty="0"/>
              <a:t>想当然地为，认为</a:t>
            </a:r>
            <a:r>
              <a:rPr lang="en-US" altLang="zh-CN" sz="2800" dirty="0"/>
              <a:t>...</a:t>
            </a:r>
            <a:r>
              <a:rPr lang="zh-CN" altLang="zh-CN" sz="2800" dirty="0"/>
              <a:t>是理所当然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自由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权威，权力</a:t>
            </a:r>
            <a:r>
              <a:rPr lang="en-US" altLang="zh-CN" sz="2800" dirty="0"/>
              <a:t>:</a:t>
            </a:r>
            <a:r>
              <a:rPr lang="zh-CN" altLang="zh-CN" sz="2800" dirty="0"/>
              <a:t>官方</a:t>
            </a:r>
          </a:p>
          <a:p>
            <a:pPr>
              <a:spcAft>
                <a:spcPts val="1000"/>
              </a:spcAft>
            </a:pPr>
            <a:r>
              <a:rPr lang="en-US" altLang="zh-CN" sz="2800" dirty="0"/>
              <a:t>__________ </a:t>
            </a:r>
            <a:r>
              <a:rPr lang="en-US" altLang="zh-CN" sz="2800" dirty="0" err="1"/>
              <a:t>vt.</a:t>
            </a:r>
            <a:r>
              <a:rPr lang="en-US" altLang="zh-CN" sz="2800" dirty="0"/>
              <a:t> &amp; vi.</a:t>
            </a:r>
            <a:r>
              <a:rPr lang="zh-CN" altLang="zh-CN" sz="2800" dirty="0"/>
              <a:t>允许</a:t>
            </a:r>
            <a:r>
              <a:rPr lang="en-US" altLang="zh-CN" sz="2800" dirty="0"/>
              <a:t>.</a:t>
            </a:r>
            <a:r>
              <a:rPr lang="zh-CN" altLang="zh-CN" sz="2800" dirty="0"/>
              <a:t>准许，许可，使有可能</a:t>
            </a:r>
            <a:r>
              <a:rPr lang="en-US" altLang="zh-CN" sz="2800" dirty="0"/>
              <a:t> n.</a:t>
            </a:r>
            <a:r>
              <a:rPr lang="zh-CN" altLang="zh-CN" sz="2800" dirty="0"/>
              <a:t>许可证</a:t>
            </a:r>
          </a:p>
        </p:txBody>
      </p:sp>
    </p:spTree>
    <p:extLst>
      <p:ext uri="{BB962C8B-B14F-4D97-AF65-F5344CB8AC3E}">
        <p14:creationId xmlns:p14="http://schemas.microsoft.com/office/powerpoint/2010/main" val="235866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1883793-EAFF-A812-5769-707CBB06F040}"/>
              </a:ext>
            </a:extLst>
          </p:cNvPr>
          <p:cNvSpPr txBox="1"/>
          <p:nvPr/>
        </p:nvSpPr>
        <p:spPr>
          <a:xfrm>
            <a:off x="545805" y="503275"/>
            <a:ext cx="11646195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责任，负责</a:t>
            </a:r>
            <a:r>
              <a:rPr lang="en-US" altLang="zh-CN" sz="2800" dirty="0"/>
              <a:t>,</a:t>
            </a:r>
            <a:r>
              <a:rPr lang="zh-CN" altLang="zh-CN" sz="2800" dirty="0"/>
              <a:t>职责，义务</a:t>
            </a:r>
          </a:p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 </a:t>
            </a:r>
            <a:r>
              <a:rPr lang="en-US" altLang="zh-CN" sz="2800" dirty="0" err="1"/>
              <a:t>vt.</a:t>
            </a:r>
            <a:r>
              <a:rPr lang="zh-CN" altLang="zh-CN" sz="2800" dirty="0"/>
              <a:t>表明</a:t>
            </a:r>
            <a:r>
              <a:rPr lang="en-US" altLang="zh-CN" sz="2800" dirty="0"/>
              <a:t>,</a:t>
            </a:r>
            <a:r>
              <a:rPr lang="zh-CN" altLang="zh-CN" sz="2800" dirty="0"/>
              <a:t>宣称</a:t>
            </a:r>
            <a:r>
              <a:rPr lang="en-US" altLang="zh-CN" sz="2800" dirty="0"/>
              <a:t>:</a:t>
            </a:r>
            <a:r>
              <a:rPr lang="zh-CN" altLang="zh-CN" sz="2800" dirty="0"/>
              <a:t>公布，宣布</a:t>
            </a:r>
            <a:r>
              <a:rPr lang="en-US" altLang="zh-CN" sz="2800" dirty="0"/>
              <a:t>;</a:t>
            </a:r>
            <a:r>
              <a:rPr lang="zh-CN" altLang="zh-CN" sz="2800" dirty="0"/>
              <a:t>申报</a:t>
            </a:r>
          </a:p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国籍</a:t>
            </a:r>
            <a:r>
              <a:rPr lang="en-US" altLang="zh-CN" sz="2800" dirty="0"/>
              <a:t>;</a:t>
            </a:r>
            <a:r>
              <a:rPr lang="zh-CN" altLang="zh-CN" sz="2800" dirty="0"/>
              <a:t>民族</a:t>
            </a:r>
          </a:p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</a:t>
            </a:r>
            <a:r>
              <a:rPr lang="zh-CN" altLang="zh-CN" sz="2800" dirty="0"/>
              <a:t>提出，提议，建议</a:t>
            </a:r>
          </a:p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进化</a:t>
            </a:r>
            <a:r>
              <a:rPr lang="en-US" altLang="zh-CN" sz="2800" dirty="0"/>
              <a:t>;</a:t>
            </a:r>
            <a:r>
              <a:rPr lang="zh-CN" altLang="zh-CN" sz="2800" dirty="0"/>
              <a:t>演变，发展</a:t>
            </a:r>
          </a:p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 </a:t>
            </a:r>
            <a:r>
              <a:rPr lang="en-US" altLang="zh-CN" sz="2800" dirty="0" err="1"/>
              <a:t>vt.</a:t>
            </a:r>
            <a:r>
              <a:rPr lang="zh-CN" altLang="zh-CN" sz="2800" dirty="0"/>
              <a:t>出版，发行</a:t>
            </a:r>
            <a:r>
              <a:rPr lang="en-US" altLang="zh-CN" sz="2800" dirty="0"/>
              <a:t>;</a:t>
            </a:r>
            <a:r>
              <a:rPr lang="zh-CN" altLang="zh-CN" sz="2800" dirty="0"/>
              <a:t>发表</a:t>
            </a:r>
            <a:r>
              <a:rPr lang="en-US" altLang="zh-CN" sz="2800" dirty="0"/>
              <a:t>;</a:t>
            </a:r>
            <a:r>
              <a:rPr lang="zh-CN" altLang="zh-CN" sz="2800" dirty="0"/>
              <a:t>公布</a:t>
            </a:r>
          </a:p>
          <a:p>
            <a:pPr algn="just">
              <a:spcAft>
                <a:spcPts val="1000"/>
              </a:spcAft>
            </a:pPr>
            <a:r>
              <a:rPr lang="en-US" altLang="zh-CN" sz="2800" dirty="0"/>
              <a:t>__________ n.</a:t>
            </a:r>
            <a:r>
              <a:rPr lang="zh-CN" altLang="zh-CN" sz="2800" dirty="0"/>
              <a:t>结婚，婚姻</a:t>
            </a:r>
            <a:r>
              <a:rPr lang="en-US" altLang="zh-CN" sz="2800" dirty="0"/>
              <a:t>;</a:t>
            </a:r>
            <a:r>
              <a:rPr lang="zh-CN" altLang="zh-CN" sz="2800" dirty="0"/>
              <a:t>已婚状态</a:t>
            </a:r>
          </a:p>
        </p:txBody>
      </p:sp>
    </p:spTree>
    <p:extLst>
      <p:ext uri="{BB962C8B-B14F-4D97-AF65-F5344CB8AC3E}">
        <p14:creationId xmlns:p14="http://schemas.microsoft.com/office/powerpoint/2010/main" val="892882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747</Words>
  <Application>Microsoft Office PowerPoint</Application>
  <PresentationFormat>宽屏</PresentationFormat>
  <Paragraphs>75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等线 Light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978681084@qq.com</dc:creator>
  <cp:lastModifiedBy>978681084@qq.com</cp:lastModifiedBy>
  <cp:revision>8</cp:revision>
  <dcterms:created xsi:type="dcterms:W3CDTF">2024-04-23T13:36:24Z</dcterms:created>
  <dcterms:modified xsi:type="dcterms:W3CDTF">2024-04-30T06:44:54Z</dcterms:modified>
</cp:coreProperties>
</file>